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Lst>
  <p:notesMasterIdLst>
    <p:notesMasterId r:id="rId50"/>
  </p:notesMasterIdLst>
  <p:sldIdLst>
    <p:sldId id="257" r:id="rId2"/>
    <p:sldId id="318" r:id="rId3"/>
    <p:sldId id="329" r:id="rId4"/>
    <p:sldId id="338" r:id="rId5"/>
    <p:sldId id="324" r:id="rId6"/>
    <p:sldId id="325" r:id="rId7"/>
    <p:sldId id="326" r:id="rId8"/>
    <p:sldId id="327" r:id="rId9"/>
    <p:sldId id="328" r:id="rId10"/>
    <p:sldId id="322" r:id="rId11"/>
    <p:sldId id="301" r:id="rId12"/>
    <p:sldId id="292" r:id="rId13"/>
    <p:sldId id="293" r:id="rId14"/>
    <p:sldId id="298" r:id="rId15"/>
    <p:sldId id="309" r:id="rId16"/>
    <p:sldId id="310" r:id="rId17"/>
    <p:sldId id="299" r:id="rId18"/>
    <p:sldId id="294" r:id="rId19"/>
    <p:sldId id="314" r:id="rId20"/>
    <p:sldId id="315" r:id="rId21"/>
    <p:sldId id="316" r:id="rId22"/>
    <p:sldId id="303" r:id="rId23"/>
    <p:sldId id="300" r:id="rId24"/>
    <p:sldId id="302" r:id="rId25"/>
    <p:sldId id="317" r:id="rId26"/>
    <p:sldId id="311" r:id="rId27"/>
    <p:sldId id="295" r:id="rId28"/>
    <p:sldId id="330" r:id="rId29"/>
    <p:sldId id="306" r:id="rId30"/>
    <p:sldId id="307" r:id="rId31"/>
    <p:sldId id="312" r:id="rId32"/>
    <p:sldId id="339" r:id="rId33"/>
    <p:sldId id="296" r:id="rId34"/>
    <p:sldId id="297" r:id="rId35"/>
    <p:sldId id="332" r:id="rId36"/>
    <p:sldId id="331" r:id="rId37"/>
    <p:sldId id="337" r:id="rId38"/>
    <p:sldId id="289" r:id="rId39"/>
    <p:sldId id="336" r:id="rId40"/>
    <p:sldId id="308" r:id="rId41"/>
    <p:sldId id="290" r:id="rId42"/>
    <p:sldId id="275" r:id="rId43"/>
    <p:sldId id="333" r:id="rId44"/>
    <p:sldId id="340" r:id="rId45"/>
    <p:sldId id="341" r:id="rId46"/>
    <p:sldId id="342" r:id="rId47"/>
    <p:sldId id="343" r:id="rId48"/>
    <p:sldId id="334" r:id="rId49"/>
  </p:sldIdLst>
  <p:sldSz cx="14630400" cy="8229600"/>
  <p:notesSz cx="6858000" cy="9144000"/>
  <p:defaultTex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2323">
          <p15:clr>
            <a:srgbClr val="A4A3A4"/>
          </p15:clr>
        </p15:guide>
        <p15:guide id="4" pos="6756">
          <p15:clr>
            <a:srgbClr val="A4A3A4"/>
          </p15:clr>
        </p15:guide>
        <p15:guide id="5" orient="horz" pos="3294">
          <p15:clr>
            <a:srgbClr val="A4A3A4"/>
          </p15:clr>
        </p15:guide>
        <p15:guide id="6" orient="horz" pos="2465">
          <p15:clr>
            <a:srgbClr val="A4A3A4"/>
          </p15:clr>
        </p15:guide>
        <p15:guide id="7" pos="248">
          <p15:clr>
            <a:srgbClr val="A4A3A4"/>
          </p15:clr>
        </p15:guide>
        <p15:guide id="8" pos="7573">
          <p15:clr>
            <a:srgbClr val="A4A3A4"/>
          </p15:clr>
        </p15:guide>
        <p15:guide id="9" pos="2751">
          <p15:clr>
            <a:srgbClr val="A4A3A4"/>
          </p15:clr>
        </p15:guide>
        <p15:guide id="10" orient="horz" pos="3503">
          <p15:clr>
            <a:srgbClr val="A4A3A4"/>
          </p15:clr>
        </p15:guide>
        <p15:guide id="1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31" autoAdjust="0"/>
    <p:restoredTop sz="80963"/>
  </p:normalViewPr>
  <p:slideViewPr>
    <p:cSldViewPr snapToGrid="0">
      <p:cViewPr>
        <p:scale>
          <a:sx n="69" d="100"/>
          <a:sy n="69" d="100"/>
        </p:scale>
        <p:origin x="1520" y="424"/>
      </p:cViewPr>
      <p:guideLst>
        <p:guide orient="horz" pos="2160"/>
        <p:guide pos="3840"/>
        <p:guide orient="horz" pos="2323"/>
        <p:guide pos="6756"/>
        <p:guide orient="horz" pos="3294"/>
        <p:guide orient="horz" pos="2465"/>
        <p:guide pos="248"/>
        <p:guide pos="7573"/>
        <p:guide pos="2751"/>
        <p:guide orient="horz" pos="3503"/>
        <p:guide/>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197D7-FCD5-4F99-8285-C9E1ED70DAB0}" type="datetimeFigureOut">
              <a:rPr lang="en-US" smtClean="0"/>
              <a:t>8/16/16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7E594-4005-43F8-B8F3-453F0010D500}" type="slidenum">
              <a:rPr lang="en-US" smtClean="0"/>
              <a:t>‹#›</a:t>
            </a:fld>
            <a:endParaRPr lang="en-US"/>
          </a:p>
        </p:txBody>
      </p:sp>
    </p:spTree>
    <p:extLst>
      <p:ext uri="{BB962C8B-B14F-4D97-AF65-F5344CB8AC3E}">
        <p14:creationId xmlns:p14="http://schemas.microsoft.com/office/powerpoint/2010/main" val="2728561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spark.apache.org/docs/latest/programming-guide.html#resilient-distributed-datasets-rdd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spark.apache.org/docs/latest/streaming-programming-guide.html#a-quick-example"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spark.apache.org/docs/latest/configuration.html#spark-propertie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4" Type="http://schemas.openxmlformats.org/officeDocument/2006/relationships/hyperlink" Target="https://en.wikipedia.org/wiki/Atomic_(computer_science)" TargetMode="External"/><Relationship Id="rId5" Type="http://schemas.openxmlformats.org/officeDocument/2006/relationships/hyperlink" Target="https://en.wikipedia.org/wiki/Durability_(database_systems)" TargetMode="External"/><Relationship Id="rId6" Type="http://schemas.openxmlformats.org/officeDocument/2006/relationships/hyperlink" Target="https://en.wikipedia.org/wiki/ACID" TargetMode="External"/><Relationship Id="rId7" Type="http://schemas.openxmlformats.org/officeDocument/2006/relationships/hyperlink" Target="https://en.wikipedia.org/wiki/Database_system" TargetMode="External"/><Relationship Id="rId8" Type="http://schemas.openxmlformats.org/officeDocument/2006/relationships/hyperlink" Target="https://en.wikipedia.org/wiki/Database_log" TargetMode="External"/><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 Id="rId3" Type="http://schemas.openxmlformats.org/officeDocument/2006/relationships/hyperlink" Target="http://spark.apache.org/docs/latest/streaming-programming-guide.html#semantics-of-output-operation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685800" y="692150"/>
            <a:ext cx="5486400" cy="3086100"/>
          </a:xfrm>
        </p:spPr>
      </p:sp>
      <p:sp>
        <p:nvSpPr>
          <p:cNvPr id="6" name="Notes Placeholder 5"/>
          <p:cNvSpPr>
            <a:spLocks noGrp="1"/>
          </p:cNvSpPr>
          <p:nvPr>
            <p:ph type="body" idx="1"/>
          </p:nvPr>
        </p:nvSpPr>
        <p:spPr/>
        <p:txBody>
          <a:bodyPr/>
          <a:lstStyle/>
          <a:p>
            <a:endParaRPr lang="en-US" dirty="0"/>
          </a:p>
        </p:txBody>
      </p:sp>
      <p:sp>
        <p:nvSpPr>
          <p:cNvPr id="7" name="Footer Placeholder 6"/>
          <p:cNvSpPr>
            <a:spLocks noGrp="1"/>
          </p:cNvSpPr>
          <p:nvPr>
            <p:ph type="ftr" sz="quarter" idx="10"/>
          </p:nvPr>
        </p:nvSpPr>
        <p:spPr/>
        <p:txBody>
          <a:bodyPr/>
          <a:lstStyle/>
          <a:p>
            <a:r>
              <a:rPr lang="en-US" dirty="0"/>
              <a:t>Hortonworks: Powering the Future of Data</a:t>
            </a:r>
          </a:p>
        </p:txBody>
      </p:sp>
      <p:sp>
        <p:nvSpPr>
          <p:cNvPr id="8" name="Slide Number Placeholder 7"/>
          <p:cNvSpPr>
            <a:spLocks noGrp="1"/>
          </p:cNvSpPr>
          <p:nvPr>
            <p:ph type="sldNum" sz="quarter" idx="11"/>
          </p:nvPr>
        </p:nvSpPr>
        <p:spPr/>
        <p:txBody>
          <a:bodyPr/>
          <a:lstStyle/>
          <a:p>
            <a:fld id="{65F8852D-A642-44AF-93F0-4A3BD6E66CA8}" type="slidenum">
              <a:rPr lang="en-US" smtClean="0"/>
              <a:pPr/>
              <a:t>1</a:t>
            </a:fld>
            <a:endParaRPr lang="en-US" dirty="0"/>
          </a:p>
        </p:txBody>
      </p:sp>
    </p:spTree>
    <p:extLst>
      <p:ext uri="{BB962C8B-B14F-4D97-AF65-F5344CB8AC3E}">
        <p14:creationId xmlns:p14="http://schemas.microsoft.com/office/powerpoint/2010/main" val="3873993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pPr marL="0" indent="0">
              <a:buNone/>
            </a:pPr>
            <a:r>
              <a:rPr lang="en-US" b="1" dirty="0" smtClean="0"/>
              <a:t>Spark Streaming </a:t>
            </a:r>
            <a:r>
              <a:rPr lang="en-US" dirty="0" smtClean="0"/>
              <a:t>is an extension of the core Spark API that enables scalable, high-throughput, fault-tolerant stream processing of live data streams. Data can be ingested from many sources like Kafka, Flume, Twitter, </a:t>
            </a:r>
            <a:r>
              <a:rPr lang="en-US" dirty="0" err="1" smtClean="0"/>
              <a:t>ZeroMQ</a:t>
            </a:r>
            <a:r>
              <a:rPr lang="en-US" dirty="0" smtClean="0"/>
              <a:t>, Kinesis, or TCP sockets, and can be processed using complex algorithms expressed with high-level functions like map, reduce, join and window. Finally, processed data can be pushed out to </a:t>
            </a:r>
            <a:r>
              <a:rPr lang="en-US" dirty="0" err="1" smtClean="0"/>
              <a:t>filesystems</a:t>
            </a:r>
            <a:r>
              <a:rPr lang="en-US" dirty="0" smtClean="0"/>
              <a:t>, databases, and live dashboards. In fact, you can apply Spark’s machine learning and graph processing algorithms on data streams.</a:t>
            </a:r>
          </a:p>
          <a:p>
            <a:pPr marL="0" indent="0">
              <a:buNone/>
            </a:pPr>
            <a:endParaRPr lang="en-US" dirty="0" smtClean="0"/>
          </a:p>
          <a:p>
            <a:pPr marL="0" indent="0">
              <a:buNone/>
            </a:pPr>
            <a:r>
              <a:rPr lang="en-US" dirty="0" smtClean="0"/>
              <a:t>Internally, it works as follows. Spark Streaming receives live input data streams and divides the data into batches, which are then processed by the Spark engine to generate the final stream of results in batches.</a:t>
            </a:r>
          </a:p>
          <a:p>
            <a:endParaRPr lang="en-US" dirty="0"/>
          </a:p>
        </p:txBody>
      </p:sp>
      <p:sp>
        <p:nvSpPr>
          <p:cNvPr id="4" name="Footer Placeholder 3"/>
          <p:cNvSpPr>
            <a:spLocks noGrp="1"/>
          </p:cNvSpPr>
          <p:nvPr>
            <p:ph type="ftr" sz="quarter" idx="10"/>
          </p:nvPr>
        </p:nvSpPr>
        <p:spPr/>
        <p:txBody>
          <a:bodyPr/>
          <a:lstStyle/>
          <a:p>
            <a:r>
              <a:rPr lang="en-US" smtClean="0"/>
              <a:t>Hortonworks: Powering the Future of Data</a:t>
            </a:r>
            <a:endParaRPr lang="en-US" dirty="0"/>
          </a:p>
        </p:txBody>
      </p:sp>
      <p:sp>
        <p:nvSpPr>
          <p:cNvPr id="5" name="Slide Number Placeholder 4"/>
          <p:cNvSpPr>
            <a:spLocks noGrp="1"/>
          </p:cNvSpPr>
          <p:nvPr>
            <p:ph type="sldNum" sz="quarter" idx="11"/>
          </p:nvPr>
        </p:nvSpPr>
        <p:spPr/>
        <p:txBody>
          <a:bodyPr/>
          <a:lstStyle/>
          <a:p>
            <a:fld id="{65F8852D-A642-44AF-93F0-4A3BD6E66CA8}" type="slidenum">
              <a:rPr lang="en-US" smtClean="0"/>
              <a:pPr/>
              <a:t>12</a:t>
            </a:fld>
            <a:endParaRPr lang="en-US" dirty="0"/>
          </a:p>
        </p:txBody>
      </p:sp>
    </p:spTree>
    <p:extLst>
      <p:ext uri="{BB962C8B-B14F-4D97-AF65-F5344CB8AC3E}">
        <p14:creationId xmlns:p14="http://schemas.microsoft.com/office/powerpoint/2010/main" val="1873947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Spark Streaming provides a high-level abstraction called discretized stream or </a:t>
            </a:r>
            <a:r>
              <a:rPr lang="en-US" dirty="0" err="1" smtClean="0"/>
              <a:t>DStream</a:t>
            </a:r>
            <a:r>
              <a:rPr lang="en-US" dirty="0" smtClean="0"/>
              <a:t>, which represents a continuous stream of data. </a:t>
            </a:r>
            <a:r>
              <a:rPr lang="en-US" dirty="0" err="1" smtClean="0"/>
              <a:t>DStreams</a:t>
            </a:r>
            <a:r>
              <a:rPr lang="en-US" dirty="0" smtClean="0"/>
              <a:t> can be created either from input data streams from sources such as Kafka, Flume, and Kinesis, or by applying high-level operations on other </a:t>
            </a:r>
            <a:r>
              <a:rPr lang="en-US" dirty="0" err="1" smtClean="0"/>
              <a:t>DStreams</a:t>
            </a:r>
            <a:r>
              <a:rPr lang="en-US" dirty="0" smtClean="0"/>
              <a:t>. Internally, a </a:t>
            </a:r>
            <a:r>
              <a:rPr lang="en-US" dirty="0" err="1" smtClean="0"/>
              <a:t>DStream</a:t>
            </a:r>
            <a:r>
              <a:rPr lang="en-US" dirty="0" smtClean="0"/>
              <a:t> is represented as a sequence of RDDs.</a:t>
            </a:r>
          </a:p>
          <a:p>
            <a:endParaRPr lang="en-US" dirty="0" smtClean="0"/>
          </a:p>
          <a:p>
            <a:r>
              <a:rPr lang="en-US" sz="1200" b="1" i="0" kern="1200" dirty="0" smtClean="0">
                <a:solidFill>
                  <a:schemeClr val="tx1"/>
                </a:solidFill>
                <a:effectLst/>
                <a:latin typeface="+mn-lt"/>
                <a:ea typeface="+mn-ea"/>
                <a:cs typeface="+mn-cs"/>
              </a:rPr>
              <a:t>Discretized Stream</a:t>
            </a:r>
            <a:r>
              <a:rPr lang="en-US" sz="1200" b="0" i="0" kern="1200" dirty="0" smtClean="0">
                <a:solidFill>
                  <a:schemeClr val="tx1"/>
                </a:solidFill>
                <a:effectLst/>
                <a:latin typeface="+mn-lt"/>
                <a:ea typeface="+mn-ea"/>
                <a:cs typeface="+mn-cs"/>
              </a:rPr>
              <a:t> or </a:t>
            </a:r>
            <a:r>
              <a:rPr lang="en-US" sz="1200" b="1"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is the basic abstraction provided by Spark Streaming. It represents a continuous stream of data, either the input data stream received from source, or the processed data stream generated by transforming the input stream. Internally,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is represented by a continuous series of RDDs, which is Spark’s abstraction of an immutable, distributed dataset (see </a:t>
            </a:r>
            <a:r>
              <a:rPr lang="en-US" sz="1200" b="0" i="0" u="none" strike="noStrike" kern="1200" dirty="0" smtClean="0">
                <a:solidFill>
                  <a:schemeClr val="tx1"/>
                </a:solidFill>
                <a:effectLst/>
                <a:latin typeface="+mn-lt"/>
                <a:ea typeface="+mn-ea"/>
                <a:cs typeface="+mn-cs"/>
                <a:hlinkClick r:id="rId3"/>
              </a:rPr>
              <a:t>Spark Programming Guide</a:t>
            </a:r>
            <a:r>
              <a:rPr lang="en-US" sz="1200" b="0" i="0" kern="1200" dirty="0" smtClean="0">
                <a:solidFill>
                  <a:schemeClr val="tx1"/>
                </a:solidFill>
                <a:effectLst/>
                <a:latin typeface="+mn-lt"/>
                <a:ea typeface="+mn-ea"/>
                <a:cs typeface="+mn-cs"/>
              </a:rPr>
              <a:t> for more details). Each RDD in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contains data from a certain interval, as shown in the following figure.</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t>14</a:t>
            </a:fld>
            <a:endParaRPr lang="en-US"/>
          </a:p>
        </p:txBody>
      </p:sp>
    </p:spTree>
    <p:extLst>
      <p:ext uri="{BB962C8B-B14F-4D97-AF65-F5344CB8AC3E}">
        <p14:creationId xmlns:p14="http://schemas.microsoft.com/office/powerpoint/2010/main" val="1189675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Any operation applied on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translates to operations on the underlying RDDs. For example, in the </a:t>
            </a:r>
            <a:r>
              <a:rPr lang="en-US" sz="1200" b="0" i="0" u="none" strike="noStrike" kern="1200" dirty="0" smtClean="0">
                <a:solidFill>
                  <a:schemeClr val="tx1"/>
                </a:solidFill>
                <a:effectLst/>
                <a:latin typeface="+mn-lt"/>
                <a:ea typeface="+mn-ea"/>
                <a:cs typeface="+mn-cs"/>
                <a:hlinkClick r:id="rId3"/>
              </a:rPr>
              <a:t>earlier example</a:t>
            </a:r>
            <a:r>
              <a:rPr lang="en-US" sz="1200" b="0" i="0" kern="1200" dirty="0" smtClean="0">
                <a:solidFill>
                  <a:schemeClr val="tx1"/>
                </a:solidFill>
                <a:effectLst/>
                <a:latin typeface="+mn-lt"/>
                <a:ea typeface="+mn-ea"/>
                <a:cs typeface="+mn-cs"/>
              </a:rPr>
              <a:t> of converting a stream of lines to words, the </a:t>
            </a:r>
            <a:r>
              <a:rPr lang="en-US" sz="1200" b="0" i="0" kern="1200" dirty="0" err="1" smtClean="0">
                <a:solidFill>
                  <a:schemeClr val="tx1"/>
                </a:solidFill>
                <a:effectLst/>
                <a:latin typeface="+mn-lt"/>
                <a:ea typeface="+mn-ea"/>
                <a:cs typeface="+mn-cs"/>
              </a:rPr>
              <a:t>flatMap</a:t>
            </a:r>
            <a:r>
              <a:rPr lang="en-US" sz="1200" b="0" i="0" kern="1200" dirty="0" smtClean="0">
                <a:solidFill>
                  <a:schemeClr val="tx1"/>
                </a:solidFill>
                <a:effectLst/>
                <a:latin typeface="+mn-lt"/>
                <a:ea typeface="+mn-ea"/>
                <a:cs typeface="+mn-cs"/>
              </a:rPr>
              <a:t> operation is applied on each RDD in the lines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to generate the RDDs of the words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This is shown in the following figure.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t>17</a:t>
            </a:fld>
            <a:endParaRPr lang="en-US"/>
          </a:p>
        </p:txBody>
      </p:sp>
    </p:spTree>
    <p:extLst>
      <p:ext uri="{BB962C8B-B14F-4D97-AF65-F5344CB8AC3E}">
        <p14:creationId xmlns:p14="http://schemas.microsoft.com/office/powerpoint/2010/main" val="1768383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t>19</a:t>
            </a:fld>
            <a:endParaRPr lang="en-US"/>
          </a:p>
        </p:txBody>
      </p:sp>
    </p:spTree>
    <p:extLst>
      <p:ext uri="{BB962C8B-B14F-4D97-AF65-F5344CB8AC3E}">
        <p14:creationId xmlns:p14="http://schemas.microsoft.com/office/powerpoint/2010/main" val="401868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streaming application must operate 24/7 and hence must be resilient to failures unrelated to the application logic (e.g., system failures, JVM crashes, etc.). For this to be possible, Spark Streaming needs to </a:t>
            </a:r>
            <a:r>
              <a:rPr lang="en-US" sz="1200" b="0" i="1" kern="1200" dirty="0" smtClean="0">
                <a:solidFill>
                  <a:schemeClr val="tx1"/>
                </a:solidFill>
                <a:effectLst/>
                <a:latin typeface="+mn-lt"/>
                <a:ea typeface="+mn-ea"/>
                <a:cs typeface="+mn-cs"/>
              </a:rPr>
              <a:t>checkpoint</a:t>
            </a:r>
            <a:r>
              <a:rPr lang="en-US" sz="1200" b="0" i="0" kern="1200" dirty="0" smtClean="0">
                <a:solidFill>
                  <a:schemeClr val="tx1"/>
                </a:solidFill>
                <a:effectLst/>
                <a:latin typeface="+mn-lt"/>
                <a:ea typeface="+mn-ea"/>
                <a:cs typeface="+mn-cs"/>
              </a:rPr>
              <a:t> enough information to a fault- tolerant storage system such that it can recover from failures. There are two types of data that are </a:t>
            </a:r>
            <a:r>
              <a:rPr lang="en-US" sz="1200" b="0" i="0" kern="1200" dirty="0" err="1" smtClean="0">
                <a:solidFill>
                  <a:schemeClr val="tx1"/>
                </a:solidFill>
                <a:effectLst/>
                <a:latin typeface="+mn-lt"/>
                <a:ea typeface="+mn-ea"/>
                <a:cs typeface="+mn-cs"/>
              </a:rPr>
              <a:t>checkpointed</a:t>
            </a:r>
            <a:r>
              <a:rPr lang="en-US" sz="1200" b="0" i="0" kern="1200" dirty="0" smtClean="0">
                <a:solidFill>
                  <a:schemeClr val="tx1"/>
                </a:solidFill>
                <a:effectLst/>
                <a:latin typeface="+mn-lt"/>
                <a:ea typeface="+mn-ea"/>
                <a:cs typeface="+mn-cs"/>
              </a:rPr>
              <a:t>.</a:t>
            </a:r>
          </a:p>
          <a:p>
            <a:r>
              <a:rPr lang="en-US" sz="1200" b="0" i="1" kern="1200" dirty="0" smtClean="0">
                <a:solidFill>
                  <a:schemeClr val="tx1"/>
                </a:solidFill>
                <a:effectLst/>
                <a:latin typeface="+mn-lt"/>
                <a:ea typeface="+mn-ea"/>
                <a:cs typeface="+mn-cs"/>
              </a:rPr>
              <a:t>Metadata </a:t>
            </a:r>
            <a:r>
              <a:rPr lang="en-US" sz="1200" b="0" i="1" kern="1200" dirty="0" err="1" smtClean="0">
                <a:solidFill>
                  <a:schemeClr val="tx1"/>
                </a:solidFill>
                <a:effectLst/>
                <a:latin typeface="+mn-lt"/>
                <a:ea typeface="+mn-ea"/>
                <a:cs typeface="+mn-cs"/>
              </a:rPr>
              <a:t>checkpointing</a:t>
            </a:r>
            <a:r>
              <a:rPr lang="en-US" sz="1200" b="0" i="0" kern="1200" dirty="0" smtClean="0">
                <a:solidFill>
                  <a:schemeClr val="tx1"/>
                </a:solidFill>
                <a:effectLst/>
                <a:latin typeface="+mn-lt"/>
                <a:ea typeface="+mn-ea"/>
                <a:cs typeface="+mn-cs"/>
              </a:rPr>
              <a:t> - Saving of the information defining the streaming computation to fault-tolerant storage like HDFS. This is used to recover from failure of the node running the driver of the streaming application (discussed in detail later). Metadata includes:</a:t>
            </a:r>
          </a:p>
          <a:p>
            <a:pPr lvl="1"/>
            <a:r>
              <a:rPr lang="en-US" sz="1200" b="0" i="1" kern="1200" dirty="0" smtClean="0">
                <a:solidFill>
                  <a:schemeClr val="tx1"/>
                </a:solidFill>
                <a:effectLst/>
                <a:latin typeface="+mn-lt"/>
                <a:ea typeface="+mn-ea"/>
                <a:cs typeface="+mn-cs"/>
              </a:rPr>
              <a:t>Configuration</a:t>
            </a:r>
            <a:r>
              <a:rPr lang="en-US" sz="1200" b="0" i="0" kern="1200" dirty="0" smtClean="0">
                <a:solidFill>
                  <a:schemeClr val="tx1"/>
                </a:solidFill>
                <a:effectLst/>
                <a:latin typeface="+mn-lt"/>
                <a:ea typeface="+mn-ea"/>
                <a:cs typeface="+mn-cs"/>
              </a:rPr>
              <a:t> - The configuration that was used to create the streaming application.</a:t>
            </a:r>
          </a:p>
          <a:p>
            <a:pPr lvl="1"/>
            <a:r>
              <a:rPr lang="en-US" sz="1200" b="0" i="1" kern="1200" dirty="0" err="1" smtClean="0">
                <a:solidFill>
                  <a:schemeClr val="tx1"/>
                </a:solidFill>
                <a:effectLst/>
                <a:latin typeface="+mn-lt"/>
                <a:ea typeface="+mn-ea"/>
                <a:cs typeface="+mn-cs"/>
              </a:rPr>
              <a:t>DStream</a:t>
            </a:r>
            <a:r>
              <a:rPr lang="en-US" sz="1200" b="0" i="1" kern="1200" dirty="0" smtClean="0">
                <a:solidFill>
                  <a:schemeClr val="tx1"/>
                </a:solidFill>
                <a:effectLst/>
                <a:latin typeface="+mn-lt"/>
                <a:ea typeface="+mn-ea"/>
                <a:cs typeface="+mn-cs"/>
              </a:rPr>
              <a:t> operations</a:t>
            </a:r>
            <a:r>
              <a:rPr lang="en-US" sz="1200" b="0" i="0" kern="1200" dirty="0" smtClean="0">
                <a:solidFill>
                  <a:schemeClr val="tx1"/>
                </a:solidFill>
                <a:effectLst/>
                <a:latin typeface="+mn-lt"/>
                <a:ea typeface="+mn-ea"/>
                <a:cs typeface="+mn-cs"/>
              </a:rPr>
              <a:t> - The set of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operations that define the streaming application.</a:t>
            </a:r>
          </a:p>
          <a:p>
            <a:pPr lvl="1"/>
            <a:r>
              <a:rPr lang="en-US" sz="1200" b="0" i="1" kern="1200" dirty="0" smtClean="0">
                <a:solidFill>
                  <a:schemeClr val="tx1"/>
                </a:solidFill>
                <a:effectLst/>
                <a:latin typeface="+mn-lt"/>
                <a:ea typeface="+mn-ea"/>
                <a:cs typeface="+mn-cs"/>
              </a:rPr>
              <a:t>Incomplete batches</a:t>
            </a:r>
            <a:r>
              <a:rPr lang="en-US" sz="1200" b="0" i="0" kern="1200" dirty="0" smtClean="0">
                <a:solidFill>
                  <a:schemeClr val="tx1"/>
                </a:solidFill>
                <a:effectLst/>
                <a:latin typeface="+mn-lt"/>
                <a:ea typeface="+mn-ea"/>
                <a:cs typeface="+mn-cs"/>
              </a:rPr>
              <a:t> - Batches whose jobs are queued but have not completed yet.</a:t>
            </a:r>
          </a:p>
          <a:p>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Data </a:t>
            </a:r>
            <a:r>
              <a:rPr lang="en-US" sz="1200" b="0" i="1" kern="1200" dirty="0" err="1" smtClean="0">
                <a:solidFill>
                  <a:schemeClr val="tx1"/>
                </a:solidFill>
                <a:effectLst/>
                <a:latin typeface="+mn-lt"/>
                <a:ea typeface="+mn-ea"/>
                <a:cs typeface="+mn-cs"/>
              </a:rPr>
              <a:t>checkpointing</a:t>
            </a:r>
            <a:r>
              <a:rPr lang="en-US" sz="1200" b="0" i="0" kern="1200" dirty="0" smtClean="0">
                <a:solidFill>
                  <a:schemeClr val="tx1"/>
                </a:solidFill>
                <a:effectLst/>
                <a:latin typeface="+mn-lt"/>
                <a:ea typeface="+mn-ea"/>
                <a:cs typeface="+mn-cs"/>
              </a:rPr>
              <a:t> - Saving of the generated RDDs to reliable storage. This is necessary in some </a:t>
            </a:r>
            <a:r>
              <a:rPr lang="en-US" sz="1200" b="0" i="1"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transformations that combine data across multiple batches. In such transformations, the generated RDDs depend on RDDs of previous batches, which causes the length of the dependency chain to keep increasing with time. To avoid such unbounded increases in recovery time (proportional to dependency chain), intermediate RDDs of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transformations are periodically </a:t>
            </a:r>
            <a:r>
              <a:rPr lang="en-US" sz="1200" b="0" i="1" kern="1200" dirty="0" err="1" smtClean="0">
                <a:solidFill>
                  <a:schemeClr val="tx1"/>
                </a:solidFill>
                <a:effectLst/>
                <a:latin typeface="+mn-lt"/>
                <a:ea typeface="+mn-ea"/>
                <a:cs typeface="+mn-cs"/>
              </a:rPr>
              <a:t>checkpointed</a:t>
            </a:r>
            <a:r>
              <a:rPr lang="en-US" sz="1200" b="0" i="0" kern="1200" dirty="0" smtClean="0">
                <a:solidFill>
                  <a:schemeClr val="tx1"/>
                </a:solidFill>
                <a:effectLst/>
                <a:latin typeface="+mn-lt"/>
                <a:ea typeface="+mn-ea"/>
                <a:cs typeface="+mn-cs"/>
              </a:rPr>
              <a:t> to reliable storage (e.g. HDFS) to cut off the dependency chains.</a:t>
            </a:r>
          </a:p>
          <a:p>
            <a:r>
              <a:rPr lang="en-US" sz="1200" b="0" i="0" kern="1200" dirty="0" smtClean="0">
                <a:solidFill>
                  <a:schemeClr val="tx1"/>
                </a:solidFill>
                <a:effectLst/>
                <a:latin typeface="+mn-lt"/>
                <a:ea typeface="+mn-ea"/>
                <a:cs typeface="+mn-cs"/>
              </a:rPr>
              <a:t>To summarize, metadata </a:t>
            </a:r>
            <a:r>
              <a:rPr lang="en-US" sz="1200" b="0" i="0" kern="1200" dirty="0" err="1" smtClean="0">
                <a:solidFill>
                  <a:schemeClr val="tx1"/>
                </a:solidFill>
                <a:effectLst/>
                <a:latin typeface="+mn-lt"/>
                <a:ea typeface="+mn-ea"/>
                <a:cs typeface="+mn-cs"/>
              </a:rPr>
              <a:t>checkpointing</a:t>
            </a:r>
            <a:r>
              <a:rPr lang="en-US" sz="1200" b="0" i="0" kern="1200" dirty="0" smtClean="0">
                <a:solidFill>
                  <a:schemeClr val="tx1"/>
                </a:solidFill>
                <a:effectLst/>
                <a:latin typeface="+mn-lt"/>
                <a:ea typeface="+mn-ea"/>
                <a:cs typeface="+mn-cs"/>
              </a:rPr>
              <a:t> is primarily needed for recovery from driver failures, whereas data or RDD </a:t>
            </a:r>
            <a:r>
              <a:rPr lang="en-US" sz="1200" b="0" i="0" kern="1200" dirty="0" err="1" smtClean="0">
                <a:solidFill>
                  <a:schemeClr val="tx1"/>
                </a:solidFill>
                <a:effectLst/>
                <a:latin typeface="+mn-lt"/>
                <a:ea typeface="+mn-ea"/>
                <a:cs typeface="+mn-cs"/>
              </a:rPr>
              <a:t>checkpointing</a:t>
            </a:r>
            <a:r>
              <a:rPr lang="en-US" sz="1200" b="0" i="0" kern="1200" dirty="0" smtClean="0">
                <a:solidFill>
                  <a:schemeClr val="tx1"/>
                </a:solidFill>
                <a:effectLst/>
                <a:latin typeface="+mn-lt"/>
                <a:ea typeface="+mn-ea"/>
                <a:cs typeface="+mn-cs"/>
              </a:rPr>
              <a:t> is necessary even for basic functioning if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transformations are used.</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t>22</a:t>
            </a:fld>
            <a:endParaRPr lang="en-US"/>
          </a:p>
        </p:txBody>
      </p:sp>
    </p:spTree>
    <p:extLst>
      <p:ext uri="{BB962C8B-B14F-4D97-AF65-F5344CB8AC3E}">
        <p14:creationId xmlns:p14="http://schemas.microsoft.com/office/powerpoint/2010/main" val="2145700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Example</a:t>
            </a:r>
            <a:r>
              <a:rPr lang="en-US" sz="1200" b="0" i="0" kern="1200" baseline="0" dirty="0" smtClean="0">
                <a:solidFill>
                  <a:schemeClr val="tx1"/>
                </a:solidFill>
                <a:effectLst/>
                <a:latin typeface="+mn-lt"/>
                <a:ea typeface="+mn-ea"/>
                <a:cs typeface="+mn-cs"/>
              </a:rPr>
              <a:t> has a </a:t>
            </a:r>
            <a:r>
              <a:rPr lang="en-US" sz="1200" b="0" i="0" kern="1200" dirty="0" smtClean="0">
                <a:solidFill>
                  <a:schemeClr val="tx1"/>
                </a:solidFill>
                <a:effectLst/>
                <a:latin typeface="+mn-lt"/>
                <a:ea typeface="+mn-ea"/>
                <a:cs typeface="+mn-cs"/>
              </a:rPr>
              <a:t>local </a:t>
            </a:r>
            <a:r>
              <a:rPr lang="en-US" sz="1200" b="0" i="0" kern="1200" dirty="0" err="1" smtClean="0">
                <a:solidFill>
                  <a:schemeClr val="tx1"/>
                </a:solidFill>
                <a:effectLst/>
                <a:latin typeface="+mn-lt"/>
                <a:ea typeface="+mn-ea"/>
                <a:cs typeface="+mn-cs"/>
              </a:rPr>
              <a:t>StreamingContext</a:t>
            </a:r>
            <a:r>
              <a:rPr lang="en-US" sz="1200" b="0" i="0" kern="1200" dirty="0" smtClean="0">
                <a:solidFill>
                  <a:schemeClr val="tx1"/>
                </a:solidFill>
                <a:effectLst/>
                <a:latin typeface="+mn-lt"/>
                <a:ea typeface="+mn-ea"/>
                <a:cs typeface="+mn-cs"/>
              </a:rPr>
              <a:t> with two execution threads, and batch interval of 1 second.</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Points to remember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running a Spark Streaming program locally, do not use “local” or “local[1]” as the master URL. Either of these means that only one thread will be used for running tasks locally. If you are using a input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based on a receiver (e.g. sockets, Kafka, Flume, etc.), then the single thread will be used to run the receiver, leaving no thread for processing the received data. Hence, when running locally, always use “local[</a:t>
            </a:r>
            <a:r>
              <a:rPr lang="en-US" sz="1200" b="0" i="1" kern="1200" dirty="0" smtClean="0">
                <a:solidFill>
                  <a:schemeClr val="tx1"/>
                </a:solidFill>
                <a:effectLst/>
                <a:latin typeface="+mn-lt"/>
                <a:ea typeface="+mn-ea"/>
                <a:cs typeface="+mn-cs"/>
              </a:rPr>
              <a:t>n</a:t>
            </a:r>
            <a:r>
              <a:rPr lang="en-US" sz="1200" b="0" i="0" kern="1200" dirty="0" smtClean="0">
                <a:solidFill>
                  <a:schemeClr val="tx1"/>
                </a:solidFill>
                <a:effectLst/>
                <a:latin typeface="+mn-lt"/>
                <a:ea typeface="+mn-ea"/>
                <a:cs typeface="+mn-cs"/>
              </a:rPr>
              <a:t>]” as the master URL, where </a:t>
            </a:r>
            <a:r>
              <a:rPr lang="en-US" sz="1200" b="0" i="1" kern="1200" dirty="0" smtClean="0">
                <a:solidFill>
                  <a:schemeClr val="tx1"/>
                </a:solidFill>
                <a:effectLst/>
                <a:latin typeface="+mn-lt"/>
                <a:ea typeface="+mn-ea"/>
                <a:cs typeface="+mn-cs"/>
              </a:rPr>
              <a:t>n</a:t>
            </a:r>
            <a:r>
              <a:rPr lang="en-US" sz="1200" b="0" i="0" kern="1200" dirty="0" smtClean="0">
                <a:solidFill>
                  <a:schemeClr val="tx1"/>
                </a:solidFill>
                <a:effectLst/>
                <a:latin typeface="+mn-lt"/>
                <a:ea typeface="+mn-ea"/>
                <a:cs typeface="+mn-cs"/>
              </a:rPr>
              <a:t> &gt; number of receivers to run (see </a:t>
            </a:r>
            <a:r>
              <a:rPr lang="en-US" sz="1200" b="0" i="0" u="none" strike="noStrike" kern="1200" dirty="0" smtClean="0">
                <a:solidFill>
                  <a:schemeClr val="tx1"/>
                </a:solidFill>
                <a:effectLst/>
                <a:latin typeface="+mn-lt"/>
                <a:ea typeface="+mn-ea"/>
                <a:cs typeface="+mn-cs"/>
                <a:hlinkClick r:id="rId3"/>
              </a:rPr>
              <a:t>Spark Properties</a:t>
            </a:r>
            <a:r>
              <a:rPr lang="en-US" sz="1200" b="0" i="0" kern="1200" dirty="0" smtClean="0">
                <a:solidFill>
                  <a:schemeClr val="tx1"/>
                </a:solidFill>
                <a:effectLst/>
                <a:latin typeface="+mn-lt"/>
                <a:ea typeface="+mn-ea"/>
                <a:cs typeface="+mn-cs"/>
              </a:rPr>
              <a:t> for information on how to set the master).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Extending the logic to running on a cluster, the number of cores allocated to the Spark Streaming application must be more than the number of receivers. Otherwise the system will receive data, but not be able to process it.</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t>23</a:t>
            </a:fld>
            <a:endParaRPr lang="en-US"/>
          </a:p>
        </p:txBody>
      </p:sp>
    </p:spTree>
    <p:extLst>
      <p:ext uri="{BB962C8B-B14F-4D97-AF65-F5344CB8AC3E}">
        <p14:creationId xmlns:p14="http://schemas.microsoft.com/office/powerpoint/2010/main" val="1579730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Points to remember:</a:t>
            </a:r>
          </a:p>
          <a:p>
            <a:r>
              <a:rPr lang="en-US" sz="1200" b="0" i="0" kern="1200" dirty="0" smtClean="0">
                <a:solidFill>
                  <a:schemeClr val="tx1"/>
                </a:solidFill>
                <a:effectLst/>
                <a:latin typeface="+mn-lt"/>
                <a:ea typeface="+mn-ea"/>
                <a:cs typeface="+mn-cs"/>
              </a:rPr>
              <a:t>Once a context has been started, no new streaming computations can be set up or added to it</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Points</a:t>
            </a:r>
            <a:r>
              <a:rPr lang="en-US" sz="1200" b="1" i="0" kern="1200" baseline="0" dirty="0" smtClean="0">
                <a:solidFill>
                  <a:schemeClr val="tx1"/>
                </a:solidFill>
                <a:effectLst/>
                <a:latin typeface="+mn-lt"/>
                <a:ea typeface="+mn-ea"/>
                <a:cs typeface="+mn-cs"/>
              </a:rPr>
              <a:t> to remember</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Once a context has been stopped, it cannot be restarted.</a:t>
            </a:r>
          </a:p>
          <a:p>
            <a:r>
              <a:rPr lang="en-US" sz="1200" b="0" i="0" kern="1200" dirty="0" smtClean="0">
                <a:solidFill>
                  <a:schemeClr val="tx1"/>
                </a:solidFill>
                <a:effectLst/>
                <a:latin typeface="+mn-lt"/>
                <a:ea typeface="+mn-ea"/>
                <a:cs typeface="+mn-cs"/>
              </a:rPr>
              <a:t>- Only one </a:t>
            </a:r>
            <a:r>
              <a:rPr lang="en-US" sz="1200" b="0" i="0" kern="1200" dirty="0" err="1" smtClean="0">
                <a:solidFill>
                  <a:schemeClr val="tx1"/>
                </a:solidFill>
                <a:effectLst/>
                <a:latin typeface="+mn-lt"/>
                <a:ea typeface="+mn-ea"/>
                <a:cs typeface="+mn-cs"/>
              </a:rPr>
              <a:t>StreamingContext</a:t>
            </a:r>
            <a:r>
              <a:rPr lang="en-US" sz="1200" b="0" i="0" kern="1200" dirty="0" smtClean="0">
                <a:solidFill>
                  <a:schemeClr val="tx1"/>
                </a:solidFill>
                <a:effectLst/>
                <a:latin typeface="+mn-lt"/>
                <a:ea typeface="+mn-ea"/>
                <a:cs typeface="+mn-cs"/>
              </a:rPr>
              <a:t> can be active in a JVM at the same time.</a:t>
            </a:r>
          </a:p>
          <a:p>
            <a:r>
              <a:rPr lang="en-US" sz="1200" b="0" i="0" kern="1200" dirty="0" smtClean="0">
                <a:solidFill>
                  <a:schemeClr val="tx1"/>
                </a:solidFill>
                <a:effectLst/>
                <a:latin typeface="+mn-lt"/>
                <a:ea typeface="+mn-ea"/>
                <a:cs typeface="+mn-cs"/>
              </a:rPr>
              <a:t>- stop() on </a:t>
            </a:r>
            <a:r>
              <a:rPr lang="en-US" sz="1200" b="0" i="0" kern="1200" dirty="0" err="1" smtClean="0">
                <a:solidFill>
                  <a:schemeClr val="tx1"/>
                </a:solidFill>
                <a:effectLst/>
                <a:latin typeface="+mn-lt"/>
                <a:ea typeface="+mn-ea"/>
                <a:cs typeface="+mn-cs"/>
              </a:rPr>
              <a:t>StreamingContext</a:t>
            </a:r>
            <a:r>
              <a:rPr lang="en-US" sz="1200" b="0" i="0" kern="1200" dirty="0" smtClean="0">
                <a:solidFill>
                  <a:schemeClr val="tx1"/>
                </a:solidFill>
                <a:effectLst/>
                <a:latin typeface="+mn-lt"/>
                <a:ea typeface="+mn-ea"/>
                <a:cs typeface="+mn-cs"/>
              </a:rPr>
              <a:t> also stops the </a:t>
            </a:r>
            <a:r>
              <a:rPr lang="en-US" sz="1200" b="0" i="0" kern="1200" dirty="0" err="1" smtClean="0">
                <a:solidFill>
                  <a:schemeClr val="tx1"/>
                </a:solidFill>
                <a:effectLst/>
                <a:latin typeface="+mn-lt"/>
                <a:ea typeface="+mn-ea"/>
                <a:cs typeface="+mn-cs"/>
              </a:rPr>
              <a:t>SparkContext</a:t>
            </a:r>
            <a:r>
              <a:rPr lang="en-US" sz="1200" b="0" i="0" kern="1200" dirty="0" smtClean="0">
                <a:solidFill>
                  <a:schemeClr val="tx1"/>
                </a:solidFill>
                <a:effectLst/>
                <a:latin typeface="+mn-lt"/>
                <a:ea typeface="+mn-ea"/>
                <a:cs typeface="+mn-cs"/>
              </a:rPr>
              <a:t>. To stop only the </a:t>
            </a:r>
            <a:r>
              <a:rPr lang="en-US" sz="1200" b="0" i="0" kern="1200" dirty="0" err="1" smtClean="0">
                <a:solidFill>
                  <a:schemeClr val="tx1"/>
                </a:solidFill>
                <a:effectLst/>
                <a:latin typeface="+mn-lt"/>
                <a:ea typeface="+mn-ea"/>
                <a:cs typeface="+mn-cs"/>
              </a:rPr>
              <a:t>StreamingContext</a:t>
            </a:r>
            <a:r>
              <a:rPr lang="en-US" sz="1200" b="0" i="0" kern="1200" dirty="0" smtClean="0">
                <a:solidFill>
                  <a:schemeClr val="tx1"/>
                </a:solidFill>
                <a:effectLst/>
                <a:latin typeface="+mn-lt"/>
                <a:ea typeface="+mn-ea"/>
                <a:cs typeface="+mn-cs"/>
              </a:rPr>
              <a:t>, set the optional 	parameter of stop() </a:t>
            </a:r>
            <a:r>
              <a:rPr lang="en-US" sz="1200" b="0" i="0" kern="1200" dirty="0" err="1" smtClean="0">
                <a:solidFill>
                  <a:schemeClr val="tx1"/>
                </a:solidFill>
                <a:effectLst/>
                <a:latin typeface="+mn-lt"/>
                <a:ea typeface="+mn-ea"/>
                <a:cs typeface="+mn-cs"/>
              </a:rPr>
              <a:t>calledstopSparkContext</a:t>
            </a:r>
            <a:r>
              <a:rPr lang="en-US" sz="1200" b="0" i="0" kern="1200" dirty="0" smtClean="0">
                <a:solidFill>
                  <a:schemeClr val="tx1"/>
                </a:solidFill>
                <a:effectLst/>
                <a:latin typeface="+mn-lt"/>
                <a:ea typeface="+mn-ea"/>
                <a:cs typeface="+mn-cs"/>
              </a:rPr>
              <a:t> to false.</a:t>
            </a:r>
          </a:p>
          <a:p>
            <a:pPr marL="171450" indent="-171450">
              <a:buFontTx/>
              <a:buChar char="-"/>
            </a:pPr>
            <a:r>
              <a:rPr lang="en-US" sz="1200" b="0" i="0" kern="1200" dirty="0" smtClean="0">
                <a:solidFill>
                  <a:schemeClr val="tx1"/>
                </a:solidFill>
                <a:effectLst/>
                <a:latin typeface="+mn-lt"/>
                <a:ea typeface="+mn-ea"/>
                <a:cs typeface="+mn-cs"/>
              </a:rPr>
              <a:t>A </a:t>
            </a:r>
            <a:r>
              <a:rPr lang="en-US" sz="1200" b="0" i="0" kern="1200" dirty="0" err="1" smtClean="0">
                <a:solidFill>
                  <a:schemeClr val="tx1"/>
                </a:solidFill>
                <a:effectLst/>
                <a:latin typeface="+mn-lt"/>
                <a:ea typeface="+mn-ea"/>
                <a:cs typeface="+mn-cs"/>
              </a:rPr>
              <a:t>SparkContext</a:t>
            </a:r>
            <a:r>
              <a:rPr lang="en-US" sz="1200" b="0" i="0" kern="1200" dirty="0" smtClean="0">
                <a:solidFill>
                  <a:schemeClr val="tx1"/>
                </a:solidFill>
                <a:effectLst/>
                <a:latin typeface="+mn-lt"/>
                <a:ea typeface="+mn-ea"/>
                <a:cs typeface="+mn-cs"/>
              </a:rPr>
              <a:t> can be re-used to create multiple </a:t>
            </a:r>
            <a:r>
              <a:rPr lang="en-US" sz="1200" b="0" i="0" kern="1200" dirty="0" err="1" smtClean="0">
                <a:solidFill>
                  <a:schemeClr val="tx1"/>
                </a:solidFill>
                <a:effectLst/>
                <a:latin typeface="+mn-lt"/>
                <a:ea typeface="+mn-ea"/>
                <a:cs typeface="+mn-cs"/>
              </a:rPr>
              <a:t>StreamingContexts</a:t>
            </a:r>
            <a:r>
              <a:rPr lang="en-US" sz="1200" b="0" i="0" kern="1200" dirty="0" smtClean="0">
                <a:solidFill>
                  <a:schemeClr val="tx1"/>
                </a:solidFill>
                <a:effectLst/>
                <a:latin typeface="+mn-lt"/>
                <a:ea typeface="+mn-ea"/>
                <a:cs typeface="+mn-cs"/>
              </a:rPr>
              <a:t>, as long as the previous </a:t>
            </a:r>
            <a:r>
              <a:rPr lang="en-US" sz="1200" b="0" i="0" kern="1200" dirty="0" err="1" smtClean="0">
                <a:solidFill>
                  <a:schemeClr val="tx1"/>
                </a:solidFill>
                <a:effectLst/>
                <a:latin typeface="+mn-lt"/>
                <a:ea typeface="+mn-ea"/>
                <a:cs typeface="+mn-cs"/>
              </a:rPr>
              <a:t>StreamingContext</a:t>
            </a:r>
            <a:r>
              <a:rPr lang="en-US" sz="1200" b="0" i="0" kern="1200" dirty="0" smtClean="0">
                <a:solidFill>
                  <a:schemeClr val="tx1"/>
                </a:solidFill>
                <a:effectLst/>
                <a:latin typeface="+mn-lt"/>
                <a:ea typeface="+mn-ea"/>
                <a:cs typeface="+mn-cs"/>
              </a:rPr>
              <a:t> is stopped (without stopping the </a:t>
            </a:r>
            <a:r>
              <a:rPr lang="en-US" sz="1200" b="0" i="0" kern="1200" dirty="0" err="1" smtClean="0">
                <a:solidFill>
                  <a:schemeClr val="tx1"/>
                </a:solidFill>
                <a:effectLst/>
                <a:latin typeface="+mn-lt"/>
                <a:ea typeface="+mn-ea"/>
                <a:cs typeface="+mn-cs"/>
              </a:rPr>
              <a:t>SparkContext</a:t>
            </a:r>
            <a:r>
              <a:rPr lang="en-US" sz="1200" b="0" i="0" kern="1200" dirty="0" smtClean="0">
                <a:solidFill>
                  <a:schemeClr val="tx1"/>
                </a:solidFill>
                <a:effectLst/>
                <a:latin typeface="+mn-lt"/>
                <a:ea typeface="+mn-ea"/>
                <a:cs typeface="+mn-cs"/>
              </a:rPr>
              <a:t>) before the next </a:t>
            </a:r>
            <a:r>
              <a:rPr lang="en-US" sz="1200" b="0" i="0" kern="1200" dirty="0" err="1" smtClean="0">
                <a:solidFill>
                  <a:schemeClr val="tx1"/>
                </a:solidFill>
                <a:effectLst/>
                <a:latin typeface="+mn-lt"/>
                <a:ea typeface="+mn-ea"/>
                <a:cs typeface="+mn-cs"/>
              </a:rPr>
              <a:t>StreamingContext</a:t>
            </a:r>
            <a:r>
              <a:rPr lang="en-US" sz="1200" b="0" i="0" kern="1200" dirty="0" smtClean="0">
                <a:solidFill>
                  <a:schemeClr val="tx1"/>
                </a:solidFill>
                <a:effectLst/>
                <a:latin typeface="+mn-lt"/>
                <a:ea typeface="+mn-ea"/>
                <a:cs typeface="+mn-cs"/>
              </a:rPr>
              <a:t> is created.</a:t>
            </a:r>
          </a:p>
        </p:txBody>
      </p:sp>
      <p:sp>
        <p:nvSpPr>
          <p:cNvPr id="4" name="Slide Number Placeholder 3"/>
          <p:cNvSpPr>
            <a:spLocks noGrp="1"/>
          </p:cNvSpPr>
          <p:nvPr>
            <p:ph type="sldNum" sz="quarter" idx="10"/>
          </p:nvPr>
        </p:nvSpPr>
        <p:spPr/>
        <p:txBody>
          <a:bodyPr/>
          <a:lstStyle/>
          <a:p>
            <a:fld id="{1677E594-4005-43F8-B8F3-453F0010D500}" type="slidenum">
              <a:rPr lang="en-US" smtClean="0"/>
              <a:t>24</a:t>
            </a:fld>
            <a:endParaRPr lang="en-US"/>
          </a:p>
        </p:txBody>
      </p:sp>
    </p:spTree>
    <p:extLst>
      <p:ext uri="{BB962C8B-B14F-4D97-AF65-F5344CB8AC3E}">
        <p14:creationId xmlns:p14="http://schemas.microsoft.com/office/powerpoint/2010/main" val="1467971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26</a:t>
            </a:fld>
            <a:endParaRPr lang="en-US" dirty="0"/>
          </a:p>
        </p:txBody>
      </p:sp>
    </p:spTree>
    <p:extLst>
      <p:ext uri="{BB962C8B-B14F-4D97-AF65-F5344CB8AC3E}">
        <p14:creationId xmlns:p14="http://schemas.microsoft.com/office/powerpoint/2010/main" val="1603430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5" name="Notes Placeholder 4"/>
          <p:cNvSpPr>
            <a:spLocks noGrp="1"/>
          </p:cNvSpPr>
          <p:nvPr>
            <p:ph type="body" sz="quarter" idx="11"/>
          </p:nvPr>
        </p:nvSpPr>
        <p:spPr/>
        <p:txBody>
          <a:bodyPr/>
          <a:lstStyle/>
          <a:p>
            <a:endParaRPr lang="en-US" dirty="0"/>
          </a:p>
        </p:txBody>
      </p:sp>
      <p:sp>
        <p:nvSpPr>
          <p:cNvPr id="3" name="Footer Placeholder 2"/>
          <p:cNvSpPr>
            <a:spLocks noGrp="1"/>
          </p:cNvSpPr>
          <p:nvPr>
            <p:ph type="ftr" sz="quarter" idx="12"/>
          </p:nvPr>
        </p:nvSpPr>
        <p:spPr/>
        <p:txBody>
          <a:bodyPr/>
          <a:lstStyle/>
          <a:p>
            <a:r>
              <a:rPr lang="en-US" dirty="0"/>
              <a:t>Hortonworks: Powering the Future of Data</a:t>
            </a:r>
          </a:p>
        </p:txBody>
      </p:sp>
      <p:sp>
        <p:nvSpPr>
          <p:cNvPr id="6" name="Slide Number Placeholder 5"/>
          <p:cNvSpPr>
            <a:spLocks noGrp="1"/>
          </p:cNvSpPr>
          <p:nvPr>
            <p:ph type="sldNum" sz="quarter" idx="13"/>
          </p:nvPr>
        </p:nvSpPr>
        <p:spPr/>
        <p:txBody>
          <a:bodyPr/>
          <a:lstStyle/>
          <a:p>
            <a:fld id="{65F8852D-A642-44AF-93F0-4A3BD6E66CA8}" type="slidenum">
              <a:rPr lang="en-US" smtClean="0"/>
              <a:pPr/>
              <a:t>27</a:t>
            </a:fld>
            <a:endParaRPr lang="en-US" dirty="0"/>
          </a:p>
        </p:txBody>
      </p:sp>
    </p:spTree>
    <p:extLst>
      <p:ext uri="{BB962C8B-B14F-4D97-AF65-F5344CB8AC3E}">
        <p14:creationId xmlns:p14="http://schemas.microsoft.com/office/powerpoint/2010/main" val="1574829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Kafka Integration Guide: http://</a:t>
            </a:r>
            <a:r>
              <a:rPr lang="en-US" sz="1200" dirty="0" err="1" smtClean="0"/>
              <a:t>spark.apache.org</a:t>
            </a:r>
            <a:r>
              <a:rPr lang="en-US" sz="1200" dirty="0" smtClean="0"/>
              <a:t>/docs/latest/streaming-</a:t>
            </a:r>
            <a:r>
              <a:rPr lang="en-US" sz="1200" dirty="0" err="1" smtClean="0"/>
              <a:t>kafka</a:t>
            </a:r>
            <a:r>
              <a:rPr lang="en-US" sz="1200" dirty="0" smtClean="0"/>
              <a:t>-</a:t>
            </a:r>
            <a:r>
              <a:rPr lang="en-US" sz="1200" dirty="0" err="1" smtClean="0"/>
              <a:t>integration.html</a:t>
            </a:r>
            <a:endParaRPr lang="en-US" sz="1200" dirty="0" smtClean="0"/>
          </a:p>
          <a:p>
            <a:endParaRPr lang="en-US" dirty="0" smtClean="0"/>
          </a:p>
          <a:p>
            <a:r>
              <a:rPr lang="en-US" sz="1200" b="0" i="0" kern="1200" dirty="0" smtClean="0">
                <a:solidFill>
                  <a:schemeClr val="tx1"/>
                </a:solidFill>
                <a:effectLst/>
                <a:latin typeface="+mn-lt"/>
                <a:ea typeface="+mn-ea"/>
                <a:cs typeface="+mn-cs"/>
              </a:rPr>
              <a:t>In </a:t>
            </a:r>
            <a:r>
              <a:rPr lang="en-US" sz="1200" b="0" i="0" u="none" strike="noStrike" kern="1200" dirty="0" smtClean="0">
                <a:solidFill>
                  <a:schemeClr val="tx1"/>
                </a:solidFill>
                <a:effectLst/>
                <a:latin typeface="+mn-lt"/>
                <a:ea typeface="+mn-ea"/>
                <a:cs typeface="+mn-cs"/>
                <a:hlinkClick r:id="rId3" tooltip="Computer science"/>
              </a:rPr>
              <a:t>computer science</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write-ahead logging</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WAL</a:t>
            </a:r>
            <a:r>
              <a:rPr lang="en-US" sz="1200" b="0" i="0" kern="1200" dirty="0" smtClean="0">
                <a:solidFill>
                  <a:schemeClr val="tx1"/>
                </a:solidFill>
                <a:effectLst/>
                <a:latin typeface="+mn-lt"/>
                <a:ea typeface="+mn-ea"/>
                <a:cs typeface="+mn-cs"/>
              </a:rPr>
              <a:t>) is a family of techniques for providing </a:t>
            </a:r>
            <a:r>
              <a:rPr lang="en-US" sz="1200" b="0" i="0" u="none" strike="noStrike" kern="1200" dirty="0" smtClean="0">
                <a:solidFill>
                  <a:schemeClr val="tx1"/>
                </a:solidFill>
                <a:effectLst/>
                <a:latin typeface="+mn-lt"/>
                <a:ea typeface="+mn-ea"/>
                <a:cs typeface="+mn-cs"/>
                <a:hlinkClick r:id="rId4" tooltip="Atomic (computer science)"/>
              </a:rPr>
              <a:t>atomicity</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5" tooltip="Durability (database systems)"/>
              </a:rPr>
              <a:t>durability</a:t>
            </a:r>
            <a:r>
              <a:rPr lang="en-US" sz="1200" b="0" i="0" kern="1200" dirty="0" smtClean="0">
                <a:solidFill>
                  <a:schemeClr val="tx1"/>
                </a:solidFill>
                <a:effectLst/>
                <a:latin typeface="+mn-lt"/>
                <a:ea typeface="+mn-ea"/>
                <a:cs typeface="+mn-cs"/>
              </a:rPr>
              <a:t> (two of the </a:t>
            </a:r>
            <a:r>
              <a:rPr lang="en-US" sz="1200" b="0" i="0" u="none" strike="noStrike" kern="1200" dirty="0" smtClean="0">
                <a:solidFill>
                  <a:schemeClr val="tx1"/>
                </a:solidFill>
                <a:effectLst/>
                <a:latin typeface="+mn-lt"/>
                <a:ea typeface="+mn-ea"/>
                <a:cs typeface="+mn-cs"/>
                <a:hlinkClick r:id="rId6" tooltip="ACID"/>
              </a:rPr>
              <a:t>ACID</a:t>
            </a:r>
            <a:r>
              <a:rPr lang="en-US" sz="1200" b="0" i="0" kern="1200" dirty="0" smtClean="0">
                <a:solidFill>
                  <a:schemeClr val="tx1"/>
                </a:solidFill>
                <a:effectLst/>
                <a:latin typeface="+mn-lt"/>
                <a:ea typeface="+mn-ea"/>
                <a:cs typeface="+mn-cs"/>
              </a:rPr>
              <a:t> properties) in </a:t>
            </a:r>
            <a:r>
              <a:rPr lang="en-US" sz="1200" b="0" i="0" u="none" strike="noStrike" kern="1200" dirty="0" smtClean="0">
                <a:solidFill>
                  <a:schemeClr val="tx1"/>
                </a:solidFill>
                <a:effectLst/>
                <a:latin typeface="+mn-lt"/>
                <a:ea typeface="+mn-ea"/>
                <a:cs typeface="+mn-cs"/>
                <a:hlinkClick r:id="rId7" tooltip="Database system"/>
              </a:rPr>
              <a:t>database systems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In a system using WAL, all modifications are written to a </a:t>
            </a:r>
            <a:r>
              <a:rPr lang="en-US" sz="1200" b="0" i="0" u="none" strike="noStrike" kern="1200" dirty="0" smtClean="0">
                <a:solidFill>
                  <a:schemeClr val="tx1"/>
                </a:solidFill>
                <a:effectLst/>
                <a:latin typeface="+mn-lt"/>
                <a:ea typeface="+mn-ea"/>
                <a:cs typeface="+mn-cs"/>
                <a:hlinkClick r:id="rId8" tooltip="Database log"/>
              </a:rPr>
              <a:t>log</a:t>
            </a:r>
            <a:r>
              <a:rPr lang="en-US" sz="1200" b="0" i="0" kern="1200" dirty="0" smtClean="0">
                <a:solidFill>
                  <a:schemeClr val="tx1"/>
                </a:solidFill>
                <a:effectLst/>
                <a:latin typeface="+mn-lt"/>
                <a:ea typeface="+mn-ea"/>
                <a:cs typeface="+mn-cs"/>
              </a:rPr>
              <a:t> before they are applied. Usually both redo and undo information is stored in the log.</a:t>
            </a:r>
          </a:p>
          <a:p>
            <a:r>
              <a:rPr lang="en-US" sz="1200" b="0" i="0" kern="1200" dirty="0" smtClean="0">
                <a:solidFill>
                  <a:schemeClr val="tx1"/>
                </a:solidFill>
                <a:effectLst/>
                <a:latin typeface="+mn-lt"/>
                <a:ea typeface="+mn-ea"/>
                <a:cs typeface="+mn-cs"/>
              </a:rPr>
              <a:t>The purpose of this can be illustrated by an example. Imagine a program that is in the middle of performing some operation when the machine it is running on loses power. Upon restart, that program might well need to know whether the operation it was performing succeeded, half-succeeded, or failed. If a write-ahead log is used, the program can check this log and compare what it was supposed to be doing when it unexpectedly lost power to what was actually done. On the basis of this comparison, the program could decide to undo what it had started, complete what it had started, or keep things as they are.</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t>29</a:t>
            </a:fld>
            <a:endParaRPr lang="en-US"/>
          </a:p>
        </p:txBody>
      </p:sp>
    </p:spTree>
    <p:extLst>
      <p:ext uri="{BB962C8B-B14F-4D97-AF65-F5344CB8AC3E}">
        <p14:creationId xmlns:p14="http://schemas.microsoft.com/office/powerpoint/2010/main" val="1218827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3</a:t>
            </a:fld>
            <a:endParaRPr lang="en-US" dirty="0"/>
          </a:p>
        </p:txBody>
      </p:sp>
    </p:spTree>
    <p:extLst>
      <p:ext uri="{BB962C8B-B14F-4D97-AF65-F5344CB8AC3E}">
        <p14:creationId xmlns:p14="http://schemas.microsoft.com/office/powerpoint/2010/main" val="898734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t>30</a:t>
            </a:fld>
            <a:endParaRPr lang="en-US"/>
          </a:p>
        </p:txBody>
      </p:sp>
    </p:spTree>
    <p:extLst>
      <p:ext uri="{BB962C8B-B14F-4D97-AF65-F5344CB8AC3E}">
        <p14:creationId xmlns:p14="http://schemas.microsoft.com/office/powerpoint/2010/main" val="1141194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31</a:t>
            </a:fld>
            <a:endParaRPr lang="en-US" dirty="0"/>
          </a:p>
        </p:txBody>
      </p:sp>
    </p:spTree>
    <p:extLst>
      <p:ext uri="{BB962C8B-B14F-4D97-AF65-F5344CB8AC3E}">
        <p14:creationId xmlns:p14="http://schemas.microsoft.com/office/powerpoint/2010/main" val="410202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NiFi</a:t>
            </a:r>
            <a:r>
              <a:rPr lang="en-US" dirty="0" smtClean="0"/>
              <a:t> is used to push messages, and</a:t>
            </a:r>
            <a:r>
              <a:rPr lang="en-US" baseline="0" dirty="0" smtClean="0"/>
              <a:t> not store messages; it will crash if it will keep storing data in </a:t>
            </a:r>
            <a:r>
              <a:rPr lang="en-US" baseline="0" dirty="0" smtClean="0"/>
              <a:t>it.</a:t>
            </a:r>
            <a:endParaRPr lang="en-US" baseline="0" dirty="0" smtClean="0"/>
          </a:p>
        </p:txBody>
      </p:sp>
      <p:sp>
        <p:nvSpPr>
          <p:cNvPr id="4" name="Slide Number Placeholder 3"/>
          <p:cNvSpPr>
            <a:spLocks noGrp="1"/>
          </p:cNvSpPr>
          <p:nvPr>
            <p:ph type="sldNum" sz="quarter" idx="10"/>
          </p:nvPr>
        </p:nvSpPr>
        <p:spPr/>
        <p:txBody>
          <a:bodyPr/>
          <a:lstStyle/>
          <a:p>
            <a:fld id="{1677E594-4005-43F8-B8F3-453F0010D500}" type="slidenum">
              <a:rPr lang="en-US" smtClean="0"/>
              <a:t>33</a:t>
            </a:fld>
            <a:endParaRPr lang="en-US"/>
          </a:p>
        </p:txBody>
      </p:sp>
    </p:spTree>
    <p:extLst>
      <p:ext uri="{BB962C8B-B14F-4D97-AF65-F5344CB8AC3E}">
        <p14:creationId xmlns:p14="http://schemas.microsoft.com/office/powerpoint/2010/main" val="1434184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5" name="Notes Placeholder 4"/>
          <p:cNvSpPr>
            <a:spLocks noGrp="1"/>
          </p:cNvSpPr>
          <p:nvPr>
            <p:ph type="body" sz="quarter" idx="11"/>
          </p:nvPr>
        </p:nvSpPr>
        <p:spPr/>
        <p:txBody>
          <a:bodyPr/>
          <a:lstStyle/>
          <a:p>
            <a:endParaRPr lang="en-US" dirty="0"/>
          </a:p>
        </p:txBody>
      </p:sp>
      <p:sp>
        <p:nvSpPr>
          <p:cNvPr id="3" name="Footer Placeholder 2"/>
          <p:cNvSpPr>
            <a:spLocks noGrp="1"/>
          </p:cNvSpPr>
          <p:nvPr>
            <p:ph type="ftr" sz="quarter" idx="12"/>
          </p:nvPr>
        </p:nvSpPr>
        <p:spPr/>
        <p:txBody>
          <a:bodyPr/>
          <a:lstStyle/>
          <a:p>
            <a:r>
              <a:rPr lang="en-US" dirty="0"/>
              <a:t>Hortonworks: Powering the Future of Data</a:t>
            </a:r>
          </a:p>
        </p:txBody>
      </p:sp>
      <p:sp>
        <p:nvSpPr>
          <p:cNvPr id="6" name="Slide Number Placeholder 5"/>
          <p:cNvSpPr>
            <a:spLocks noGrp="1"/>
          </p:cNvSpPr>
          <p:nvPr>
            <p:ph type="sldNum" sz="quarter" idx="13"/>
          </p:nvPr>
        </p:nvSpPr>
        <p:spPr/>
        <p:txBody>
          <a:bodyPr/>
          <a:lstStyle/>
          <a:p>
            <a:fld id="{65F8852D-A642-44AF-93F0-4A3BD6E66CA8}" type="slidenum">
              <a:rPr lang="en-US" smtClean="0"/>
              <a:pPr/>
              <a:t>35</a:t>
            </a:fld>
            <a:endParaRPr lang="en-US" dirty="0"/>
          </a:p>
        </p:txBody>
      </p:sp>
    </p:spTree>
    <p:extLst>
      <p:ext uri="{BB962C8B-B14F-4D97-AF65-F5344CB8AC3E}">
        <p14:creationId xmlns:p14="http://schemas.microsoft.com/office/powerpoint/2010/main" val="1993147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dirty="0" smtClean="0">
                <a:solidFill>
                  <a:schemeClr val="tx1"/>
                </a:solidFill>
                <a:latin typeface="+mn-lt"/>
                <a:ea typeface="+mn-ea"/>
                <a:cs typeface="+mn-cs"/>
              </a:rPr>
              <a:t>New </a:t>
            </a:r>
            <a:r>
              <a:rPr lang="en-US" sz="1200" u="none" kern="1200" dirty="0" err="1" smtClean="0">
                <a:solidFill>
                  <a:schemeClr val="tx1"/>
                </a:solidFill>
                <a:latin typeface="+mn-lt"/>
                <a:ea typeface="+mn-ea"/>
                <a:cs typeface="+mn-cs"/>
              </a:rPr>
              <a:t>NiFi</a:t>
            </a:r>
            <a:r>
              <a:rPr lang="en-US" sz="1200" u="none" kern="1200" dirty="0" smtClean="0">
                <a:solidFill>
                  <a:schemeClr val="tx1"/>
                </a:solidFill>
                <a:latin typeface="+mn-lt"/>
                <a:ea typeface="+mn-ea"/>
                <a:cs typeface="+mn-cs"/>
              </a:rPr>
              <a:t> UI mockups:</a:t>
            </a:r>
            <a:r>
              <a:rPr lang="en-US" sz="1200" u="none" kern="1200" baseline="0" dirty="0" smtClean="0">
                <a:solidFill>
                  <a:schemeClr val="tx1"/>
                </a:solidFill>
                <a:latin typeface="+mn-lt"/>
                <a:ea typeface="+mn-ea"/>
                <a:cs typeface="+mn-cs"/>
              </a:rPr>
              <a:t> </a:t>
            </a:r>
            <a:r>
              <a:rPr lang="en-US" sz="1200" u="sng" kern="1200" dirty="0" smtClean="0">
                <a:solidFill>
                  <a:schemeClr val="tx1"/>
                </a:solidFill>
                <a:latin typeface="+mn-lt"/>
                <a:ea typeface="+mn-ea"/>
                <a:cs typeface="+mn-cs"/>
              </a:rPr>
              <a:t>https://</a:t>
            </a:r>
            <a:r>
              <a:rPr lang="en-US" sz="1200" u="sng" kern="1200" dirty="0" err="1" smtClean="0">
                <a:solidFill>
                  <a:schemeClr val="tx1"/>
                </a:solidFill>
                <a:latin typeface="+mn-lt"/>
                <a:ea typeface="+mn-ea"/>
                <a:cs typeface="+mn-cs"/>
              </a:rPr>
              <a:t>issues.apache.org</a:t>
            </a:r>
            <a:r>
              <a:rPr lang="en-US" sz="1200" u="sng" kern="1200" dirty="0" smtClean="0">
                <a:solidFill>
                  <a:schemeClr val="tx1"/>
                </a:solidFill>
                <a:latin typeface="+mn-lt"/>
                <a:ea typeface="+mn-ea"/>
                <a:cs typeface="+mn-cs"/>
              </a:rPr>
              <a:t>/</a:t>
            </a:r>
            <a:r>
              <a:rPr lang="en-US" sz="1200" u="sng" kern="1200" dirty="0" err="1" smtClean="0">
                <a:solidFill>
                  <a:schemeClr val="tx1"/>
                </a:solidFill>
                <a:latin typeface="+mn-lt"/>
                <a:ea typeface="+mn-ea"/>
                <a:cs typeface="+mn-cs"/>
              </a:rPr>
              <a:t>jira</a:t>
            </a:r>
            <a:r>
              <a:rPr lang="en-US" sz="1200" u="sng" kern="1200" dirty="0" smtClean="0">
                <a:solidFill>
                  <a:schemeClr val="tx1"/>
                </a:solidFill>
                <a:latin typeface="+mn-lt"/>
                <a:ea typeface="+mn-ea"/>
                <a:cs typeface="+mn-cs"/>
              </a:rPr>
              <a:t>/browse/NIFI-1323</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t>38</a:t>
            </a:fld>
            <a:endParaRPr lang="en-US"/>
          </a:p>
        </p:txBody>
      </p:sp>
    </p:spTree>
    <p:extLst>
      <p:ext uri="{BB962C8B-B14F-4D97-AF65-F5344CB8AC3E}">
        <p14:creationId xmlns:p14="http://schemas.microsoft.com/office/powerpoint/2010/main" val="72908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pPr marL="0" indent="0">
              <a:buNone/>
            </a:pPr>
            <a:r>
              <a:rPr lang="en-US" dirty="0" smtClean="0"/>
              <a:t>Talk Track: </a:t>
            </a:r>
          </a:p>
          <a:p>
            <a:pPr marL="0" indent="0">
              <a:buNone/>
            </a:pPr>
            <a:r>
              <a:rPr lang="en-US" b="1" dirty="0" smtClean="0"/>
              <a:t>HDF and HDP</a:t>
            </a:r>
            <a:r>
              <a:rPr lang="en-US" b="1" baseline="0" dirty="0" smtClean="0"/>
              <a:t> are part of an enterprises connected data platforms – data is part of every organization, every project, every line of business. </a:t>
            </a:r>
          </a:p>
          <a:p>
            <a:r>
              <a:rPr lang="en-US" baseline="0" dirty="0" smtClean="0"/>
              <a:t>Data in Motion (connected, real-time, tracked) and Data at Rest (massive scale analysis, retention, security)</a:t>
            </a:r>
          </a:p>
        </p:txBody>
      </p:sp>
      <p:sp>
        <p:nvSpPr>
          <p:cNvPr id="4" name="Footer Placeholder 3"/>
          <p:cNvSpPr>
            <a:spLocks noGrp="1"/>
          </p:cNvSpPr>
          <p:nvPr>
            <p:ph type="ftr" sz="quarter" idx="10"/>
          </p:nvPr>
        </p:nvSpPr>
        <p:spPr/>
        <p:txBody>
          <a:bodyPr/>
          <a:lstStyle/>
          <a:p>
            <a:r>
              <a:rPr lang="en-US" smtClean="0">
                <a:solidFill>
                  <a:prstClr val="black"/>
                </a:solidFill>
              </a:rPr>
              <a:t>Hortonworks: Powering the Future of Data</a:t>
            </a:r>
            <a:endParaRPr lang="en-US" dirty="0">
              <a:solidFill>
                <a:prstClr val="black"/>
              </a:solidFill>
            </a:endParaRPr>
          </a:p>
        </p:txBody>
      </p:sp>
      <p:sp>
        <p:nvSpPr>
          <p:cNvPr id="5" name="Slide Number Placeholder 4"/>
          <p:cNvSpPr>
            <a:spLocks noGrp="1"/>
          </p:cNvSpPr>
          <p:nvPr>
            <p:ph type="sldNum" sz="quarter" idx="11"/>
          </p:nvPr>
        </p:nvSpPr>
        <p:spPr/>
        <p:txBody>
          <a:bodyPr/>
          <a:lstStyle/>
          <a:p>
            <a:fld id="{65F8852D-A642-44AF-93F0-4A3BD6E66CA8}"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676449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42</a:t>
            </a:fld>
            <a:endParaRPr lang="en-US" dirty="0"/>
          </a:p>
        </p:txBody>
      </p:sp>
    </p:spTree>
    <p:extLst>
      <p:ext uri="{BB962C8B-B14F-4D97-AF65-F5344CB8AC3E}">
        <p14:creationId xmlns:p14="http://schemas.microsoft.com/office/powerpoint/2010/main" val="2814524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can be two kinds of data sources based on their </a:t>
            </a:r>
            <a:r>
              <a:rPr lang="en-US" sz="1200" b="0" i="1" kern="1200" dirty="0" smtClean="0">
                <a:solidFill>
                  <a:schemeClr val="tx1"/>
                </a:solidFill>
                <a:effectLst/>
                <a:latin typeface="+mn-lt"/>
                <a:ea typeface="+mn-ea"/>
                <a:cs typeface="+mn-cs"/>
              </a:rPr>
              <a:t>reliability</a:t>
            </a:r>
            <a:r>
              <a:rPr lang="en-US" sz="1200" b="0" i="0" kern="1200" dirty="0" smtClean="0">
                <a:solidFill>
                  <a:schemeClr val="tx1"/>
                </a:solidFill>
                <a:effectLst/>
                <a:latin typeface="+mn-lt"/>
                <a:ea typeface="+mn-ea"/>
                <a:cs typeface="+mn-cs"/>
              </a:rPr>
              <a:t>. Sources (like Kafka and Flume) allow the transferred data to be acknowledged. If the system receiving data from these </a:t>
            </a:r>
            <a:r>
              <a:rPr lang="en-US" sz="1200" b="0" i="1" kern="1200" dirty="0" smtClean="0">
                <a:solidFill>
                  <a:schemeClr val="tx1"/>
                </a:solidFill>
                <a:effectLst/>
                <a:latin typeface="+mn-lt"/>
                <a:ea typeface="+mn-ea"/>
                <a:cs typeface="+mn-cs"/>
              </a:rPr>
              <a:t>reliable</a:t>
            </a:r>
            <a:r>
              <a:rPr lang="en-US" sz="1200" b="0" i="0" kern="1200" dirty="0" smtClean="0">
                <a:solidFill>
                  <a:schemeClr val="tx1"/>
                </a:solidFill>
                <a:effectLst/>
                <a:latin typeface="+mn-lt"/>
                <a:ea typeface="+mn-ea"/>
                <a:cs typeface="+mn-cs"/>
              </a:rPr>
              <a:t> sources acknowledges the received data correctly, it can be ensured that no data will be lost due to any kind of failure. This leads to two kinds of receivers:</a:t>
            </a:r>
          </a:p>
          <a:p>
            <a:pPr marL="171450" indent="-171450">
              <a:buFontTx/>
              <a:buChar char="-"/>
            </a:pPr>
            <a:r>
              <a:rPr lang="en-US" sz="1200" b="0" i="0" kern="1200" baseline="0" dirty="0" smtClean="0">
                <a:solidFill>
                  <a:schemeClr val="tx1"/>
                </a:solidFill>
                <a:effectLst/>
                <a:latin typeface="+mn-lt"/>
                <a:ea typeface="+mn-ea"/>
                <a:cs typeface="+mn-cs"/>
              </a:rPr>
              <a:t>Reliable receivers</a:t>
            </a:r>
          </a:p>
          <a:p>
            <a:pPr marL="171450" indent="-171450">
              <a:buFontTx/>
              <a:buChar char="-"/>
            </a:pPr>
            <a:r>
              <a:rPr lang="en-US" sz="1200" b="0" i="0" kern="1200" baseline="0" dirty="0" smtClean="0">
                <a:solidFill>
                  <a:schemeClr val="tx1"/>
                </a:solidFill>
                <a:effectLst/>
                <a:latin typeface="+mn-lt"/>
                <a:ea typeface="+mn-ea"/>
                <a:cs typeface="+mn-cs"/>
              </a:rPr>
              <a:t>Unreliable receivers</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t>44</a:t>
            </a:fld>
            <a:endParaRPr lang="en-US"/>
          </a:p>
        </p:txBody>
      </p:sp>
    </p:spTree>
    <p:extLst>
      <p:ext uri="{BB962C8B-B14F-4D97-AF65-F5344CB8AC3E}">
        <p14:creationId xmlns:p14="http://schemas.microsoft.com/office/powerpoint/2010/main" val="15683050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Simplified Parallelism:</a:t>
            </a:r>
            <a:r>
              <a:rPr lang="en-US" sz="1200" b="0" i="0" kern="1200" dirty="0" smtClean="0">
                <a:solidFill>
                  <a:schemeClr val="tx1"/>
                </a:solidFill>
                <a:effectLst/>
                <a:latin typeface="+mn-lt"/>
                <a:ea typeface="+mn-ea"/>
                <a:cs typeface="+mn-cs"/>
              </a:rPr>
              <a:t> No need to create multiple input Kafka streams and union them. With </a:t>
            </a:r>
            <a:r>
              <a:rPr lang="en-US" sz="1200" b="0" i="0" kern="1200" dirty="0" err="1" smtClean="0">
                <a:solidFill>
                  <a:schemeClr val="tx1"/>
                </a:solidFill>
                <a:effectLst/>
                <a:latin typeface="+mn-lt"/>
                <a:ea typeface="+mn-ea"/>
                <a:cs typeface="+mn-cs"/>
              </a:rPr>
              <a:t>directStream</a:t>
            </a:r>
            <a:r>
              <a:rPr lang="en-US" sz="1200" b="0" i="0" kern="1200" dirty="0" smtClean="0">
                <a:solidFill>
                  <a:schemeClr val="tx1"/>
                </a:solidFill>
                <a:effectLst/>
                <a:latin typeface="+mn-lt"/>
                <a:ea typeface="+mn-ea"/>
                <a:cs typeface="+mn-cs"/>
              </a:rPr>
              <a:t>, Spark Streaming will create as many RDD partitions as there are Kafka partitions to consume, which will all read data from Kafka in parallel. So there is a one-to-one mapping between Kafka and RDD partitions, which is easier to understand and tune.</a:t>
            </a:r>
          </a:p>
          <a:p>
            <a:endParaRPr lang="en-US" sz="1200" b="0" i="0"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Efficiency:</a:t>
            </a:r>
            <a:r>
              <a:rPr lang="en-US" sz="1200" b="0" i="0" kern="1200" dirty="0" smtClean="0">
                <a:solidFill>
                  <a:schemeClr val="tx1"/>
                </a:solidFill>
                <a:effectLst/>
                <a:latin typeface="+mn-lt"/>
                <a:ea typeface="+mn-ea"/>
                <a:cs typeface="+mn-cs"/>
              </a:rPr>
              <a:t> Achieving zero-data loss in the first approach required the data to be stored in a Write Ahead Log, which further replicated the data. This is actually inefficient as the data effectively gets replicated twice - once by Kafka, and a second time by the Write Ahead Log. This second approach eliminates the problem as there is no receiver, and hence no need for Write Ahead Logs. As long as you have sufficient Kafka retention, messages can be recovered from Kafka.</a:t>
            </a:r>
          </a:p>
          <a:p>
            <a:endParaRPr lang="en-US" sz="1200" b="0" i="0"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Exactly-once semantics:</a:t>
            </a:r>
            <a:r>
              <a:rPr lang="en-US" sz="1200" b="0" i="0" kern="1200" dirty="0" smtClean="0">
                <a:solidFill>
                  <a:schemeClr val="tx1"/>
                </a:solidFill>
                <a:effectLst/>
                <a:latin typeface="+mn-lt"/>
                <a:ea typeface="+mn-ea"/>
                <a:cs typeface="+mn-cs"/>
              </a:rPr>
              <a:t> The first approach uses Kafka’s high level API to store consumed offsets in Zookeeper. This is traditionally the way to consume data from Kafka. While this approach (in combination with write ahead logs) can ensure zero data loss (i.e. at-least once semantics), there is a small chance some records may get consumed twice under some failures. This occurs because of inconsistencies between data reliably received by Spark Streaming and offsets tracked by Zookeeper. Hence, in this second approach, we use simple Kafka API that does not use Zookeeper. Offsets are tracked by Spark Streaming within its checkpoints. This eliminates inconsistencies between Spark Streaming and Zookeeper/Kafka, and so each record is received by Spark Streaming effectively exactly once despite failures. In order to achieve exactly-once semantics for output of your results, your output operation that saves the data to an external data store must be either idempotent, or an atomic transaction that saves results and offsets (see </a:t>
            </a:r>
            <a:r>
              <a:rPr lang="en-US" sz="1200" b="0" i="0" u="none" strike="noStrike" kern="1200" dirty="0" smtClean="0">
                <a:solidFill>
                  <a:schemeClr val="tx1"/>
                </a:solidFill>
                <a:effectLst/>
                <a:latin typeface="+mn-lt"/>
                <a:ea typeface="+mn-ea"/>
                <a:cs typeface="+mn-cs"/>
                <a:hlinkClick r:id="rId3"/>
              </a:rPr>
              <a:t>Semantics of output operations</a:t>
            </a:r>
            <a:r>
              <a:rPr lang="en-US" sz="1200" b="0" i="0" kern="1200" dirty="0" smtClean="0">
                <a:solidFill>
                  <a:schemeClr val="tx1"/>
                </a:solidFill>
                <a:effectLst/>
                <a:latin typeface="+mn-lt"/>
                <a:ea typeface="+mn-ea"/>
                <a:cs typeface="+mn-cs"/>
              </a:rPr>
              <a:t> in the main programming guide for further information).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677E594-4005-43F8-B8F3-453F0010D500}" type="slidenum">
              <a:rPr lang="en-US" smtClean="0"/>
              <a:t>46</a:t>
            </a:fld>
            <a:endParaRPr lang="en-US"/>
          </a:p>
        </p:txBody>
      </p:sp>
    </p:spTree>
    <p:extLst>
      <p:ext uri="{BB962C8B-B14F-4D97-AF65-F5344CB8AC3E}">
        <p14:creationId xmlns:p14="http://schemas.microsoft.com/office/powerpoint/2010/main" val="1487762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t>48</a:t>
            </a:fld>
            <a:endParaRPr lang="en-US"/>
          </a:p>
        </p:txBody>
      </p:sp>
    </p:spTree>
    <p:extLst>
      <p:ext uri="{BB962C8B-B14F-4D97-AF65-F5344CB8AC3E}">
        <p14:creationId xmlns:p14="http://schemas.microsoft.com/office/powerpoint/2010/main" val="950717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r>
              <a:rPr lang="en-US" b="1" dirty="0" smtClean="0"/>
              <a:t>TALK TRACK</a:t>
            </a:r>
            <a:endParaRPr lang="en-US" dirty="0" smtClean="0"/>
          </a:p>
          <a:p>
            <a:pPr marL="171450" indent="-171450">
              <a:buFont typeface="Arial" panose="020B0604020202020204" pitchFamily="34" charset="0"/>
              <a:buChar char="•"/>
            </a:pPr>
            <a:r>
              <a:rPr lang="en-US" dirty="0" smtClean="0"/>
              <a:t>Here are just a few of the modern data apps that convert yesterday’s impossible challenges into today’s new products</a:t>
            </a:r>
            <a:r>
              <a:rPr lang="en-US" baseline="0" dirty="0" smtClean="0"/>
              <a:t>, cures, conveniences and life saving innovations.</a:t>
            </a:r>
          </a:p>
          <a:p>
            <a:pPr marL="171450" indent="-171450">
              <a:buFont typeface="Arial" panose="020B0604020202020204" pitchFamily="34" charset="0"/>
              <a:buChar char="•"/>
            </a:pPr>
            <a:r>
              <a:rPr lang="en-US" baseline="0" dirty="0" smtClean="0"/>
              <a:t>These apps are either custom-built by our customers or they come of the shelf, created by Hortonworks or one of of our ecosystem partners to solve a particular problem.</a:t>
            </a:r>
          </a:p>
          <a:p>
            <a:pPr marL="171450" indent="-171450">
              <a:buFont typeface="Arial" panose="020B0604020202020204" pitchFamily="34" charset="0"/>
              <a:buChar char="•"/>
            </a:pPr>
            <a:r>
              <a:rPr lang="en-US" baseline="0" dirty="0" smtClean="0"/>
              <a:t>Symantec and other cyber security leaders have built powerful apps to detect threats to digital information.</a:t>
            </a:r>
          </a:p>
          <a:p>
            <a:pPr marL="171450" indent="-171450">
              <a:buFont typeface="Arial" panose="020B0604020202020204" pitchFamily="34" charset="0"/>
              <a:buChar char="•"/>
            </a:pPr>
            <a:r>
              <a:rPr lang="en-US" baseline="0" dirty="0" smtClean="0"/>
              <a:t>Leading pharma, automotive, consumer electronics and packaged goods companies are building their factories of the future that use actionable intelligence to improve manufacturing yields.</a:t>
            </a:r>
          </a:p>
          <a:p>
            <a:pPr marL="171450" indent="-171450">
              <a:buFont typeface="Arial" panose="020B0604020202020204" pitchFamily="34" charset="0"/>
              <a:buChar char="•"/>
            </a:pPr>
            <a:r>
              <a:rPr lang="en-US" baseline="0" dirty="0" smtClean="0"/>
              <a:t>And age-old industries like automotive, agriculture and retail are taking connected data platforms on the road, through the field or to the cash register to do things that have never before been possible.</a:t>
            </a:r>
          </a:p>
          <a:p>
            <a:pPr marL="0" indent="0">
              <a:buFont typeface="Arial" panose="020B0604020202020204" pitchFamily="34" charset="0"/>
              <a:buNone/>
            </a:pPr>
            <a:endParaRPr lang="en-US" i="1" baseline="0" dirty="0" smtClean="0"/>
          </a:p>
          <a:p>
            <a:pPr marL="0" indent="0">
              <a:buFont typeface="Arial" panose="020B0604020202020204" pitchFamily="34" charset="0"/>
              <a:buNone/>
            </a:pPr>
            <a:r>
              <a:rPr lang="en-US" b="1" i="0" baseline="0" dirty="0" smtClean="0"/>
              <a:t>[NEXT SLIDE]</a:t>
            </a:r>
          </a:p>
          <a:p>
            <a:endParaRPr lang="en-US" dirty="0"/>
          </a:p>
        </p:txBody>
      </p:sp>
      <p:sp>
        <p:nvSpPr>
          <p:cNvPr id="5" name="Footer Placeholder 4"/>
          <p:cNvSpPr>
            <a:spLocks noGrp="1"/>
          </p:cNvSpPr>
          <p:nvPr>
            <p:ph type="ftr" sz="quarter" idx="10"/>
          </p:nvPr>
        </p:nvSpPr>
        <p:spPr/>
        <p:txBody>
          <a:bodyPr/>
          <a:lstStyle/>
          <a:p>
            <a:r>
              <a:rPr lang="en-US" dirty="0" smtClean="0">
                <a:solidFill>
                  <a:srgbClr val="1E1E1E"/>
                </a:solidFill>
              </a:rPr>
              <a:t>Hortonworks: Powering the Future of Data</a:t>
            </a:r>
            <a:endParaRPr lang="en-US" dirty="0">
              <a:solidFill>
                <a:srgbClr val="1E1E1E"/>
              </a:solidFill>
            </a:endParaRPr>
          </a:p>
        </p:txBody>
      </p:sp>
      <p:sp>
        <p:nvSpPr>
          <p:cNvPr id="6" name="Slide Number Placeholder 5"/>
          <p:cNvSpPr>
            <a:spLocks noGrp="1"/>
          </p:cNvSpPr>
          <p:nvPr>
            <p:ph type="sldNum" sz="quarter" idx="11"/>
          </p:nvPr>
        </p:nvSpPr>
        <p:spPr/>
        <p:txBody>
          <a:bodyPr/>
          <a:lstStyle/>
          <a:p>
            <a:fld id="{65F8852D-A642-44AF-93F0-4A3BD6E66CA8}" type="slidenum">
              <a:rPr lang="en-US" smtClean="0">
                <a:solidFill>
                  <a:srgbClr val="1E1E1E"/>
                </a:solidFill>
              </a:rPr>
              <a:pPr/>
              <a:t>4</a:t>
            </a:fld>
            <a:endParaRPr lang="en-US" dirty="0">
              <a:solidFill>
                <a:srgbClr val="1E1E1E"/>
              </a:solidFill>
            </a:endParaRPr>
          </a:p>
        </p:txBody>
      </p:sp>
    </p:spTree>
    <p:extLst>
      <p:ext uri="{BB962C8B-B14F-4D97-AF65-F5344CB8AC3E}">
        <p14:creationId xmlns:p14="http://schemas.microsoft.com/office/powerpoint/2010/main" val="1374310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solidFill>
                  <a:prstClr val="black"/>
                </a:solidFill>
              </a:rPr>
              <a:pPr>
                <a:defRPr/>
              </a:pPr>
              <a:t>5</a:t>
            </a:fld>
            <a:endParaRPr lang="en-US" dirty="0">
              <a:solidFill>
                <a:prstClr val="black"/>
              </a:solidFill>
            </a:endParaRPr>
          </a:p>
        </p:txBody>
      </p:sp>
    </p:spTree>
    <p:extLst>
      <p:ext uri="{BB962C8B-B14F-4D97-AF65-F5344CB8AC3E}">
        <p14:creationId xmlns:p14="http://schemas.microsoft.com/office/powerpoint/2010/main" val="1262558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solidFill>
                  <a:prstClr val="black"/>
                </a:solidFill>
              </a:rPr>
              <a:pPr>
                <a:defRPr/>
              </a:pPr>
              <a:t>6</a:t>
            </a:fld>
            <a:endParaRPr lang="en-US" dirty="0">
              <a:solidFill>
                <a:prstClr val="black"/>
              </a:solidFill>
            </a:endParaRPr>
          </a:p>
        </p:txBody>
      </p:sp>
    </p:spTree>
    <p:extLst>
      <p:ext uri="{BB962C8B-B14F-4D97-AF65-F5344CB8AC3E}">
        <p14:creationId xmlns:p14="http://schemas.microsoft.com/office/powerpoint/2010/main" val="1188384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dirty="0" smtClean="0">
                <a:latin typeface="Times New Roman" charset="0"/>
                <a:ea typeface="MS PGothic" charset="0"/>
                <a:cs typeface="MS PGothic" charset="0"/>
              </a:rPr>
              <a:t>One way to think about what Streams computing can do for your data is to think back to innovations we've seen in the past. If you look at the industrial revolution, for example, we got very good at making things. We got better and better hardware, better and better machines, we got the invention of electricity, the invention of steam engines and so forth before that. But what really broke loose the manufacturing and made it the extremely efficient capability we have today was the </a:t>
            </a:r>
            <a:r>
              <a:rPr lang="en-US" sz="1600" i="1" dirty="0" smtClean="0">
                <a:latin typeface="Times New Roman" charset="0"/>
                <a:ea typeface="MS PGothic" charset="0"/>
                <a:cs typeface="MS PGothic" charset="0"/>
              </a:rPr>
              <a:t>assembly line</a:t>
            </a:r>
            <a:r>
              <a:rPr lang="en-US" sz="1600" dirty="0" smtClean="0">
                <a:latin typeface="Times New Roman" charset="0"/>
                <a:ea typeface="MS PGothic" charset="0"/>
                <a:cs typeface="MS PGothic" charset="0"/>
              </a:rPr>
              <a:t> technology: realizing that you can do things in a continuous way and have multiple steps along the path. And so that's really what Stream computing is bringing to you, multiple steps of processing along the path as the data's flowing in.</a:t>
            </a:r>
          </a:p>
          <a:p>
            <a:endParaRPr lang="en-US" sz="1600" dirty="0" smtClean="0">
              <a:latin typeface="Times New Roman" charset="0"/>
              <a:ea typeface="MS PGothic" charset="0"/>
              <a:cs typeface="MS PGothic" charset="0"/>
            </a:endParaRPr>
          </a:p>
          <a:p>
            <a:r>
              <a:rPr lang="en-US" sz="1600" dirty="0" smtClean="0">
                <a:latin typeface="Times New Roman" charset="0"/>
                <a:ea typeface="MS PGothic" charset="0"/>
                <a:cs typeface="MS PGothic" charset="0"/>
              </a:rPr>
              <a:t>This chart shows just this: data comes in element by element, flows through a set of operations, like in an assembly line. For example, perhaps somebody's putting the wheels on a car, maybe somebody's bolting down the hood; these are individual operations. You may be doing filtering, you may be doing aggregation, you may be scoring against a model that's been built in </a:t>
            </a:r>
            <a:r>
              <a:rPr lang="en-US" sz="1600" dirty="0" err="1" smtClean="0">
                <a:latin typeface="Times New Roman" charset="0"/>
                <a:ea typeface="MS PGothic" charset="0"/>
                <a:cs typeface="MS PGothic" charset="0"/>
              </a:rPr>
              <a:t>BigInsights</a:t>
            </a:r>
            <a:r>
              <a:rPr lang="en-US" sz="1600" dirty="0" smtClean="0">
                <a:latin typeface="Times New Roman" charset="0"/>
                <a:ea typeface="MS PGothic" charset="0"/>
                <a:cs typeface="MS PGothic" charset="0"/>
              </a:rPr>
              <a:t>, but it's element by element, continuously passed through the infrastructure.</a:t>
            </a:r>
          </a:p>
          <a:p>
            <a:endParaRPr lang="en-US" sz="1600" dirty="0" smtClean="0">
              <a:latin typeface="Times New Roman" charset="0"/>
              <a:ea typeface="MS PGothic" charset="0"/>
              <a:cs typeface="MS PGothic" charset="0"/>
            </a:endParaRPr>
          </a:p>
          <a:p>
            <a:r>
              <a:rPr lang="en-US" sz="1600" dirty="0" smtClean="0">
                <a:latin typeface="Times New Roman" charset="0"/>
                <a:ea typeface="MS PGothic" charset="0"/>
                <a:cs typeface="MS PGothic" charset="0"/>
              </a:rPr>
              <a:t>In Streams, in the listening step we actually are processing each and every one of them. So whatever processing has to be done or would've been done by putting it into the storage - into the database and so forth, we're doing that on the wire. And then the end result that you would - in your later downstream processing, you know, would've have been part of the (ingest) process and your downstream processing. Today, the data is (optionally) going on the disc and available for the rest of the back end infrastructure and (BI) and so forth, but it's executing the processing while it's still on the wire which gives you  get tremendous efficiencies there for problems that are suited for streaming because you aren't going through the extra steps of going to disc and coming back out and maybe going to multiple steps along the stage of processing. Instead, doing it all in the continuous pipeline methodology. </a:t>
            </a:r>
          </a:p>
          <a:p>
            <a:endParaRPr lang="en-US" sz="1600" dirty="0">
              <a:latin typeface="Times New Roman" charset="0"/>
              <a:ea typeface="MS PGothic" charset="0"/>
              <a:cs typeface="MS PGothic" charset="0"/>
            </a:endParaRPr>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solidFill>
                  <a:prstClr val="black"/>
                </a:solidFill>
              </a:rPr>
              <a:pPr>
                <a:defRPr/>
              </a:pPr>
              <a:t>7</a:t>
            </a:fld>
            <a:endParaRPr lang="en-US" dirty="0">
              <a:solidFill>
                <a:prstClr val="black"/>
              </a:solidFill>
            </a:endParaRPr>
          </a:p>
        </p:txBody>
      </p:sp>
    </p:spTree>
    <p:extLst>
      <p:ext uri="{BB962C8B-B14F-4D97-AF65-F5344CB8AC3E}">
        <p14:creationId xmlns:p14="http://schemas.microsoft.com/office/powerpoint/2010/main" val="196014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Kafka</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Reads events in memory and write to  distributed log </a:t>
            </a:r>
          </a:p>
          <a:p>
            <a:endParaRPr lang="en-US" dirty="0"/>
          </a:p>
        </p:txBody>
      </p:sp>
      <p:sp>
        <p:nvSpPr>
          <p:cNvPr id="4" name="Slide Number Placeholder 3"/>
          <p:cNvSpPr>
            <a:spLocks noGrp="1"/>
          </p:cNvSpPr>
          <p:nvPr>
            <p:ph type="sldNum" sz="quarter" idx="10"/>
          </p:nvPr>
        </p:nvSpPr>
        <p:spPr/>
        <p:txBody>
          <a:bodyPr/>
          <a:lstStyle/>
          <a:p>
            <a:fld id="{807C402A-82D1-ED47-91B3-E16141A3E65E}" type="slidenum">
              <a:rPr lang="en-US" smtClean="0"/>
              <a:t>8</a:t>
            </a:fld>
            <a:endParaRPr lang="en-US"/>
          </a:p>
        </p:txBody>
      </p:sp>
    </p:spTree>
    <p:extLst>
      <p:ext uri="{BB962C8B-B14F-4D97-AF65-F5344CB8AC3E}">
        <p14:creationId xmlns:p14="http://schemas.microsoft.com/office/powerpoint/2010/main" val="1812132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7C402A-82D1-ED47-91B3-E16141A3E65E}" type="slidenum">
              <a:rPr lang="en-US" smtClean="0"/>
              <a:t>9</a:t>
            </a:fld>
            <a:endParaRPr lang="en-US"/>
          </a:p>
        </p:txBody>
      </p:sp>
    </p:spTree>
    <p:extLst>
      <p:ext uri="{BB962C8B-B14F-4D97-AF65-F5344CB8AC3E}">
        <p14:creationId xmlns:p14="http://schemas.microsoft.com/office/powerpoint/2010/main" val="1386389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10</a:t>
            </a:fld>
            <a:endParaRPr lang="en-US" dirty="0"/>
          </a:p>
        </p:txBody>
      </p:sp>
    </p:spTree>
    <p:extLst>
      <p:ext uri="{BB962C8B-B14F-4D97-AF65-F5344CB8AC3E}">
        <p14:creationId xmlns:p14="http://schemas.microsoft.com/office/powerpoint/2010/main" val="423710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Green Title">
    <p:spTree>
      <p:nvGrpSpPr>
        <p:cNvPr id="1" name=""/>
        <p:cNvGrpSpPr/>
        <p:nvPr/>
      </p:nvGrpSpPr>
      <p:grpSpPr>
        <a:xfrm>
          <a:off x="0" y="0"/>
          <a:ext cx="0" cy="0"/>
          <a:chOff x="0" y="0"/>
          <a:chExt cx="0" cy="0"/>
        </a:xfrm>
      </p:grpSpPr>
      <p:pic>
        <p:nvPicPr>
          <p:cNvPr id="16" name="Picture 15"/>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0" y="-15378"/>
            <a:ext cx="14670629" cy="8244588"/>
          </a:xfrm>
          <a:prstGeom prst="rect">
            <a:avLst/>
          </a:prstGeom>
        </p:spPr>
      </p:pic>
      <p:sp>
        <p:nvSpPr>
          <p:cNvPr id="7" name="Title 1"/>
          <p:cNvSpPr>
            <a:spLocks noGrp="1"/>
          </p:cNvSpPr>
          <p:nvPr>
            <p:ph type="ctrTitle" hasCustomPrompt="1"/>
          </p:nvPr>
        </p:nvSpPr>
        <p:spPr bwMode="gray">
          <a:xfrm>
            <a:off x="841494" y="2895254"/>
            <a:ext cx="7644384" cy="1569660"/>
          </a:xfrm>
          <a:prstGeom prst="rect">
            <a:avLst/>
          </a:prstGeom>
          <a:noFill/>
          <a:effectLst>
            <a:outerShdw blurRad="127000" algn="ctr" rotWithShape="0">
              <a:srgbClr val="000000"/>
            </a:outerShdw>
          </a:effectLst>
        </p:spPr>
        <p:txBody>
          <a:bodyPr wrap="square" lIns="0" bIns="0" anchor="b" anchorCtr="0">
            <a:spAutoFit/>
          </a:bodyPr>
          <a:lstStyle>
            <a:lvl1pPr marL="0" indent="0" algn="l" defTabSz="544830">
              <a:lnSpc>
                <a:spcPct val="85000"/>
              </a:lnSpc>
              <a:spcAft>
                <a:spcPts val="0"/>
              </a:spcAft>
              <a:tabLst/>
              <a:defRPr sz="6000" b="1" baseline="0">
                <a:solidFill>
                  <a:schemeClr val="bg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650218"/>
            <a:ext cx="7644384" cy="470898"/>
          </a:xfrm>
          <a:prstGeom prst="rect">
            <a:avLst/>
          </a:prstGeom>
          <a:effectLst>
            <a:outerShdw blurRad="63500" algn="ctr" rotWithShape="0">
              <a:srgbClr val="000000">
                <a:alpha val="50000"/>
              </a:srgbClr>
            </a:outerShdw>
          </a:effectLst>
        </p:spPr>
        <p:txBody>
          <a:bodyPr lIns="0" tIns="0" bIns="0">
            <a:spAutoFit/>
          </a:bodyPr>
          <a:lstStyle>
            <a:lvl1pPr marL="0" indent="0" algn="l">
              <a:lnSpc>
                <a:spcPct val="85000"/>
              </a:lnSpc>
              <a:spcBef>
                <a:spcPts val="200"/>
              </a:spcBef>
              <a:spcAft>
                <a:spcPts val="200"/>
              </a:spcAft>
              <a:buNone/>
              <a:defRPr sz="3600" b="1" baseline="0">
                <a:solidFill>
                  <a:schemeClr val="accent6"/>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bwMode="gray">
          <a:xfrm>
            <a:off x="841494" y="5244102"/>
            <a:ext cx="7644384" cy="470898"/>
          </a:xfrm>
          <a:effectLst>
            <a:outerShdw blurRad="63500" algn="ctr" rotWithShape="0">
              <a:srgbClr val="000000">
                <a:alpha val="50000"/>
              </a:srgbClr>
            </a:outerShdw>
          </a:effectLst>
        </p:spPr>
        <p:txBody>
          <a:bodyPr tIns="0" bIns="0">
            <a:spAutoFit/>
          </a:bodyPr>
          <a:lstStyle>
            <a:lvl1pPr marL="0" indent="0">
              <a:lnSpc>
                <a:spcPct val="85000"/>
              </a:lnSpc>
              <a:buNone/>
              <a:defRPr sz="36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344761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1635"/>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Tree>
    <p:extLst>
      <p:ext uri="{BB962C8B-B14F-4D97-AF65-F5344CB8AC3E}">
        <p14:creationId xmlns:p14="http://schemas.microsoft.com/office/powerpoint/2010/main" val="9822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59655" cy="8238421"/>
          </a:xfrm>
          <a:prstGeom prst="rect">
            <a:avLst/>
          </a:prstGeom>
        </p:spPr>
      </p:pic>
      <p:sp>
        <p:nvSpPr>
          <p:cNvPr id="7" name="Title 1"/>
          <p:cNvSpPr>
            <a:spLocks noGrp="1"/>
          </p:cNvSpPr>
          <p:nvPr>
            <p:ph type="ctrTitle" hasCustomPrompt="1"/>
          </p:nvPr>
        </p:nvSpPr>
        <p:spPr bwMode="gray">
          <a:xfrm>
            <a:off x="841494" y="621013"/>
            <a:ext cx="3084120" cy="784830"/>
          </a:xfrm>
          <a:prstGeom prst="rect">
            <a:avLst/>
          </a:prstGeom>
          <a:noFill/>
          <a:effectLst>
            <a:outerShdw blurRad="127000" algn="ctr" rotWithShape="0">
              <a:srgbClr val="000000"/>
            </a:outerShdw>
          </a:effectLst>
        </p:spPr>
        <p:txBody>
          <a:bodyPr wrap="square" lIns="0" tIns="0" rIns="0" bIns="0" anchor="t" anchorCtr="0">
            <a:spAutoFit/>
          </a:bodyPr>
          <a:lstStyle>
            <a:lvl1pPr marL="0" indent="0" algn="l" defTabSz="544830">
              <a:lnSpc>
                <a:spcPct val="85000"/>
              </a:lnSpc>
              <a:spcAft>
                <a:spcPts val="0"/>
              </a:spcAft>
              <a:tabLst/>
              <a:defRPr sz="6000" b="1" baseline="0">
                <a:solidFill>
                  <a:schemeClr val="bg2"/>
                </a:solidFill>
                <a:latin typeface="+mj-lt"/>
                <a:cs typeface="Arial"/>
              </a:defRPr>
            </a:lvl1pPr>
          </a:lstStyle>
          <a:p>
            <a:r>
              <a:rPr lang="en-US" dirty="0"/>
              <a:t>Agenda</a:t>
            </a:r>
          </a:p>
        </p:txBody>
      </p:sp>
      <p:sp>
        <p:nvSpPr>
          <p:cNvPr id="4" name="Content Placeholder 3"/>
          <p:cNvSpPr>
            <a:spLocks noGrp="1"/>
          </p:cNvSpPr>
          <p:nvPr>
            <p:ph sz="quarter" idx="10"/>
          </p:nvPr>
        </p:nvSpPr>
        <p:spPr bwMode="gray">
          <a:xfrm>
            <a:off x="4794637" y="1620185"/>
            <a:ext cx="8637582" cy="443198"/>
          </a:xfrm>
          <a:prstGeom prst="rect">
            <a:avLst/>
          </a:prstGeom>
          <a:effectLst/>
        </p:spPr>
        <p:txBody>
          <a:bodyPr lIns="0" tIns="0" rIns="0" bIns="0">
            <a:spAutoFit/>
          </a:bodyPr>
          <a:lstStyle>
            <a:lvl1pPr marL="0" indent="0">
              <a:lnSpc>
                <a:spcPct val="90000"/>
              </a:lnSpc>
              <a:spcBef>
                <a:spcPts val="1200"/>
              </a:spcBef>
              <a:spcAft>
                <a:spcPts val="1200"/>
              </a:spcAft>
              <a:buClr>
                <a:schemeClr val="bg2"/>
              </a:buClr>
              <a:buSzPct val="75000"/>
              <a:buFont typeface="Wingdings 2" pitchFamily="18" charset="2"/>
              <a:buNone/>
              <a:defRPr sz="3200" b="0">
                <a:solidFill>
                  <a:schemeClr val="bg2"/>
                </a:solidFill>
              </a:defRPr>
            </a:lvl1pPr>
            <a:lvl2pPr>
              <a:lnSpc>
                <a:spcPct val="90000"/>
              </a:lnSpc>
              <a:spcBef>
                <a:spcPts val="600"/>
              </a:spcBef>
              <a:defRPr sz="2400">
                <a:solidFill>
                  <a:schemeClr val="tx2"/>
                </a:solidFill>
              </a:defRPr>
            </a:lvl2pPr>
            <a:lvl3pPr>
              <a:defRPr sz="2800"/>
            </a:lvl3pPr>
            <a:lvl4pPr>
              <a:defRPr sz="2800"/>
            </a:lvl4pPr>
            <a:lvl5pPr>
              <a:defRPr sz="2800"/>
            </a:lvl5pPr>
          </a:lstStyle>
          <a:p>
            <a:pPr lvl="0"/>
            <a:r>
              <a:rPr lang="en-US" smtClean="0"/>
              <a:t>Click to edit Master text styles</a:t>
            </a:r>
          </a:p>
        </p:txBody>
      </p:sp>
      <p:sp>
        <p:nvSpPr>
          <p:cNvPr id="12" name="TextBox 11"/>
          <p:cNvSpPr txBox="1"/>
          <p:nvPr/>
        </p:nvSpPr>
        <p:spPr>
          <a:xfrm>
            <a:off x="823773" y="7771768"/>
            <a:ext cx="150426" cy="166199"/>
          </a:xfrm>
          <a:prstGeom prst="rect">
            <a:avLst/>
          </a:prstGeom>
          <a:noFill/>
        </p:spPr>
        <p:txBody>
          <a:bodyPr wrap="none" lIns="0" tIns="0" rIns="0" bIns="0" rtlCol="0">
            <a:spAutoFit/>
          </a:bodyPr>
          <a:lstStyle>
            <a:defPPr>
              <a:defRPr lang="en-US"/>
            </a:defPPr>
            <a:lvl1pPr defTabSz="548640">
              <a:lnSpc>
                <a:spcPct val="90000"/>
              </a:lnSpc>
              <a:defRPr sz="1200" b="0" spc="-84">
                <a:solidFill>
                  <a:schemeClr val="accent4">
                    <a:lumMod val="50000"/>
                  </a:schemeClr>
                </a:solidFill>
              </a:defRPr>
            </a:lvl1pPr>
          </a:lstStyle>
          <a:p>
            <a:pPr lvl="0"/>
            <a:fld id="{9484F7A5-6A8F-8446-A111-2677E1911D97}" type="slidenum">
              <a:rPr lang="en-US" smtClean="0"/>
              <a:pPr lvl="0"/>
              <a:t>‹#›</a:t>
            </a:fld>
            <a:endParaRPr lang="en-US" dirty="0"/>
          </a:p>
        </p:txBody>
      </p:sp>
      <p:sp>
        <p:nvSpPr>
          <p:cNvPr id="14" name="TextBox 13"/>
          <p:cNvSpPr txBox="1"/>
          <p:nvPr/>
        </p:nvSpPr>
        <p:spPr>
          <a:xfrm>
            <a:off x="1298448" y="7771768"/>
            <a:ext cx="2991203" cy="166199"/>
          </a:xfrm>
          <a:prstGeom prst="rect">
            <a:avLst/>
          </a:prstGeom>
        </p:spPr>
        <p:txBody>
          <a:bodyPr wrap="none" lIns="0" tIns="0" rIns="0" bIns="0">
            <a:spAutoFit/>
          </a:bodyPr>
          <a:lstStyle>
            <a:defPPr>
              <a:defRPr lang="en-US"/>
            </a:defPPr>
            <a:lvl1pPr>
              <a:spcBef>
                <a:spcPts val="0"/>
              </a:spcBef>
              <a:buFont typeface="Arial"/>
              <a:buNone/>
              <a:defRPr sz="1080">
                <a:solidFill>
                  <a:schemeClr val="accent4">
                    <a:lumMod val="50000"/>
                  </a:schemeClr>
                </a:solidFill>
                <a:ea typeface="ヒラギノ角ゴ Pro W3" charset="-128"/>
                <a:cs typeface="ヒラギノ角ゴ Pro W3" charset="-128"/>
              </a:defRPr>
            </a:lvl1pPr>
          </a:lstStyle>
          <a:p>
            <a:pPr lvl="0"/>
            <a:r>
              <a:rPr lang="en-US" dirty="0"/>
              <a:t>© Hortonworks Inc. 2011 – 2016. All Rights Reserved</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9517" y="7346701"/>
            <a:ext cx="1594058" cy="677474"/>
          </a:xfrm>
          <a:prstGeom prst="rect">
            <a:avLst/>
          </a:prstGeom>
        </p:spPr>
      </p:pic>
    </p:spTree>
    <p:extLst>
      <p:ext uri="{BB962C8B-B14F-4D97-AF65-F5344CB8AC3E}">
        <p14:creationId xmlns:p14="http://schemas.microsoft.com/office/powerpoint/2010/main" val="4607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1635"/>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3" y="2245800"/>
            <a:ext cx="13167360" cy="418576"/>
          </a:xfrm>
          <a:prstGeom prst="rect">
            <a:avLst/>
          </a:prstGeom>
        </p:spPr>
        <p:txBody>
          <a:bodyPr lIns="0" tIns="0" bIns="0" anchor="b" anchorCtr="0">
            <a:spAutoFit/>
          </a:bodyPr>
          <a:lstStyle>
            <a:lvl1pPr marL="0" indent="0">
              <a:lnSpc>
                <a:spcPct val="85000"/>
              </a:lnSpc>
              <a:spcBef>
                <a:spcPts val="600"/>
              </a:spcBef>
              <a:buClr>
                <a:schemeClr val="accent1"/>
              </a:buClr>
              <a:buSzPct val="75000"/>
              <a:buFont typeface="Wingdings 2" pitchFamily="18" charset="2"/>
              <a:buNone/>
              <a:defRPr sz="3200" b="1" baseline="0">
                <a:solidFill>
                  <a:schemeClr val="tx2"/>
                </a:solidFill>
              </a:defRPr>
            </a:lvl1pPr>
            <a:lvl2pPr>
              <a:lnSpc>
                <a:spcPct val="90000"/>
              </a:lnSpc>
              <a:spcBef>
                <a:spcPts val="600"/>
              </a:spcBef>
              <a:defRPr sz="2400"/>
            </a:lvl2pPr>
            <a:lvl3pPr>
              <a:defRPr sz="2800"/>
            </a:lvl3pPr>
            <a:lvl4pPr>
              <a:defRPr sz="2800"/>
            </a:lvl4pPr>
            <a:lvl5pPr>
              <a:defRPr sz="2800"/>
            </a:lvl5pPr>
          </a:lstStyle>
          <a:p>
            <a:pPr lvl="0"/>
            <a:r>
              <a:rPr lang="en-US" smtClean="0"/>
              <a:t>Click to edit Master text styles</a:t>
            </a:r>
          </a:p>
        </p:txBody>
      </p:sp>
      <p:sp>
        <p:nvSpPr>
          <p:cNvPr id="6" name="Content Placeholder 5"/>
          <p:cNvSpPr>
            <a:spLocks noGrp="1"/>
          </p:cNvSpPr>
          <p:nvPr>
            <p:ph sz="quarter" idx="11"/>
          </p:nvPr>
        </p:nvSpPr>
        <p:spPr>
          <a:xfrm>
            <a:off x="841493" y="3168869"/>
            <a:ext cx="1316736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spcAft>
                <a:spcPts val="0"/>
              </a:spcAft>
              <a:defRPr sz="2400"/>
            </a:lvl2pPr>
            <a:lvl3pPr>
              <a:defRPr sz="2800"/>
            </a:lvl3pPr>
            <a:lvl4pPr>
              <a:defRPr sz="2800"/>
            </a:lvl4pPr>
            <a:lvl5pPr>
              <a:defRPr sz="2800"/>
            </a:lvl5pPr>
          </a:lstStyle>
          <a:p>
            <a:pPr lvl="0"/>
            <a:r>
              <a:rPr lang="en-US" smtClean="0"/>
              <a:t>Click to edit Master text styles</a:t>
            </a:r>
          </a:p>
          <a:p>
            <a:pPr lvl="1"/>
            <a:r>
              <a:rPr lang="en-US" smtClean="0"/>
              <a:t>Second level</a:t>
            </a:r>
          </a:p>
        </p:txBody>
      </p:sp>
      <p:cxnSp>
        <p:nvCxnSpPr>
          <p:cNvPr id="8" name="Straight Connector 7"/>
          <p:cNvCxnSpPr/>
          <p:nvPr/>
        </p:nvCxnSpPr>
        <p:spPr>
          <a:xfrm>
            <a:off x="848052" y="2902168"/>
            <a:ext cx="13151726" cy="0"/>
          </a:xfrm>
          <a:prstGeom prst="line">
            <a:avLst/>
          </a:prstGeom>
          <a:ln w="5715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606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Green Section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6" y="-12569"/>
            <a:ext cx="14659657" cy="8238421"/>
          </a:xfrm>
          <a:prstGeom prst="rect">
            <a:avLst/>
          </a:prstGeom>
        </p:spPr>
      </p:pic>
      <p:sp>
        <p:nvSpPr>
          <p:cNvPr id="7" name="Title 1"/>
          <p:cNvSpPr>
            <a:spLocks noGrp="1"/>
          </p:cNvSpPr>
          <p:nvPr>
            <p:ph type="ctrTitle" hasCustomPrompt="1"/>
          </p:nvPr>
        </p:nvSpPr>
        <p:spPr bwMode="gray">
          <a:xfrm>
            <a:off x="841493" y="3048000"/>
            <a:ext cx="13194792" cy="784830"/>
          </a:xfrm>
          <a:prstGeom prst="rect">
            <a:avLst/>
          </a:prstGeom>
          <a:noFill/>
          <a:ln>
            <a:noFill/>
          </a:ln>
          <a:effectLst>
            <a:outerShdw blurRad="127000" algn="ctr" rotWithShape="0">
              <a:srgbClr val="000000"/>
            </a:outerShdw>
          </a:effectLst>
        </p:spPr>
        <p:txBody>
          <a:bodyPr wrap="square" lIns="0" bIns="0" anchor="b" anchorCtr="0">
            <a:spAutoFit/>
          </a:bodyPr>
          <a:lstStyle>
            <a:lvl1pPr marL="0" indent="0" algn="l" defTabSz="544830">
              <a:lnSpc>
                <a:spcPct val="85000"/>
              </a:lnSpc>
              <a:spcAft>
                <a:spcPts val="0"/>
              </a:spcAft>
              <a:tabLst/>
              <a:defRPr sz="6000" b="1" baseline="0">
                <a:solidFill>
                  <a:schemeClr val="bg2"/>
                </a:solidFill>
                <a:latin typeface="+mj-lt"/>
                <a:cs typeface="Arial"/>
              </a:defRPr>
            </a:lvl1pPr>
          </a:lstStyle>
          <a:p>
            <a:r>
              <a:rPr lang="en-US" dirty="0"/>
              <a:t>Section Title Goes Here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9517" y="7346701"/>
            <a:ext cx="1594058" cy="677474"/>
          </a:xfrm>
          <a:prstGeom prst="rect">
            <a:avLst/>
          </a:prstGeom>
        </p:spPr>
      </p:pic>
      <p:sp>
        <p:nvSpPr>
          <p:cNvPr id="8" name="TextBox 7"/>
          <p:cNvSpPr txBox="1"/>
          <p:nvPr/>
        </p:nvSpPr>
        <p:spPr>
          <a:xfrm>
            <a:off x="831804" y="7771768"/>
            <a:ext cx="150426" cy="166199"/>
          </a:xfrm>
          <a:prstGeom prst="rect">
            <a:avLst/>
          </a:prstGeom>
          <a:noFill/>
        </p:spPr>
        <p:txBody>
          <a:bodyPr wrap="none" lIns="0" tIns="0" rIns="0" bIns="0" rtlCol="0">
            <a:spAutoFit/>
          </a:bodyPr>
          <a:lstStyle>
            <a:defPPr>
              <a:defRPr lang="en-US"/>
            </a:defPPr>
            <a:lvl1pPr defTabSz="548640">
              <a:lnSpc>
                <a:spcPct val="90000"/>
              </a:lnSpc>
              <a:defRPr sz="1200" b="0" spc="-84">
                <a:solidFill>
                  <a:schemeClr val="accent4">
                    <a:lumMod val="50000"/>
                  </a:schemeClr>
                </a:solidFill>
              </a:defRPr>
            </a:lvl1pPr>
          </a:lstStyle>
          <a:p>
            <a:pPr lvl="0"/>
            <a:fld id="{9484F7A5-6A8F-8446-A111-2677E1911D97}" type="slidenum">
              <a:rPr lang="en-US" smtClean="0"/>
              <a:pPr lvl="0"/>
              <a:t>‹#›</a:t>
            </a:fld>
            <a:endParaRPr lang="en-US" dirty="0"/>
          </a:p>
        </p:txBody>
      </p:sp>
      <p:sp>
        <p:nvSpPr>
          <p:cNvPr id="12" name="TextBox 11"/>
          <p:cNvSpPr txBox="1"/>
          <p:nvPr/>
        </p:nvSpPr>
        <p:spPr>
          <a:xfrm>
            <a:off x="1298448" y="7771768"/>
            <a:ext cx="2991203" cy="166199"/>
          </a:xfrm>
          <a:prstGeom prst="rect">
            <a:avLst/>
          </a:prstGeom>
        </p:spPr>
        <p:txBody>
          <a:bodyPr wrap="none" lIns="0" tIns="0" rIns="0" bIns="0">
            <a:spAutoFit/>
          </a:bodyPr>
          <a:lstStyle>
            <a:defPPr>
              <a:defRPr lang="en-US"/>
            </a:defPPr>
            <a:lvl1pPr>
              <a:spcBef>
                <a:spcPts val="0"/>
              </a:spcBef>
              <a:buFont typeface="Arial"/>
              <a:buNone/>
              <a:defRPr sz="1080">
                <a:solidFill>
                  <a:schemeClr val="accent4">
                    <a:lumMod val="50000"/>
                  </a:schemeClr>
                </a:solidFill>
                <a:ea typeface="ヒラギノ角ゴ Pro W3" charset="-128"/>
                <a:cs typeface="ヒラギノ角ゴ Pro W3" charset="-128"/>
              </a:defRPr>
            </a:lvl1pPr>
          </a:lstStyle>
          <a:p>
            <a:pPr lvl="0"/>
            <a:r>
              <a:rPr lang="en-US" dirty="0"/>
              <a:t>© Hortonworks Inc. 2011 – 2016. All Rights Reserved</a:t>
            </a:r>
          </a:p>
        </p:txBody>
      </p:sp>
    </p:spTree>
    <p:extLst>
      <p:ext uri="{BB962C8B-B14F-4D97-AF65-F5344CB8AC3E}">
        <p14:creationId xmlns:p14="http://schemas.microsoft.com/office/powerpoint/2010/main" val="224056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Gray Section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5" y="-12569"/>
            <a:ext cx="14659655" cy="8238421"/>
          </a:xfrm>
          <a:prstGeom prst="rect">
            <a:avLst/>
          </a:prstGeom>
        </p:spPr>
      </p:pic>
      <p:sp>
        <p:nvSpPr>
          <p:cNvPr id="7" name="Title 1"/>
          <p:cNvSpPr>
            <a:spLocks noGrp="1"/>
          </p:cNvSpPr>
          <p:nvPr>
            <p:ph type="ctrTitle" hasCustomPrompt="1"/>
          </p:nvPr>
        </p:nvSpPr>
        <p:spPr>
          <a:xfrm>
            <a:off x="841493" y="3048000"/>
            <a:ext cx="13194792" cy="784830"/>
          </a:xfrm>
          <a:prstGeom prst="rect">
            <a:avLst/>
          </a:prstGeom>
          <a:noFill/>
          <a:effectLst/>
        </p:spPr>
        <p:txBody>
          <a:bodyPr wrap="square" lIns="0" bIns="0" anchor="b" anchorCtr="0">
            <a:spAutoFit/>
          </a:bodyPr>
          <a:lstStyle>
            <a:lvl1pPr marL="0" indent="0" algn="l" defTabSz="544830">
              <a:lnSpc>
                <a:spcPct val="85000"/>
              </a:lnSpc>
              <a:spcAft>
                <a:spcPts val="0"/>
              </a:spcAft>
              <a:tabLst/>
              <a:defRPr sz="6000" b="1" baseline="0">
                <a:solidFill>
                  <a:schemeClr val="tx1"/>
                </a:solidFill>
                <a:latin typeface="+mj-lt"/>
                <a:cs typeface="Arial"/>
              </a:defRPr>
            </a:lvl1pPr>
          </a:lstStyle>
          <a:p>
            <a:r>
              <a:rPr lang="en-US" dirty="0"/>
              <a:t>Section Title Goes Here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9517" y="7346701"/>
            <a:ext cx="1594058" cy="677474"/>
          </a:xfrm>
          <a:prstGeom prst="rect">
            <a:avLst/>
          </a:prstGeom>
        </p:spPr>
      </p:pic>
      <p:sp>
        <p:nvSpPr>
          <p:cNvPr id="8" name="TextBox 7"/>
          <p:cNvSpPr txBox="1"/>
          <p:nvPr/>
        </p:nvSpPr>
        <p:spPr>
          <a:xfrm>
            <a:off x="831804" y="7771768"/>
            <a:ext cx="150426" cy="166199"/>
          </a:xfrm>
          <a:prstGeom prst="rect">
            <a:avLst/>
          </a:prstGeom>
          <a:noFill/>
        </p:spPr>
        <p:txBody>
          <a:bodyPr wrap="none" lIns="0" tIns="0" rIns="0" bIns="0" rtlCol="0">
            <a:spAutoFit/>
          </a:bodyPr>
          <a:lstStyle>
            <a:defPPr>
              <a:defRPr lang="en-US"/>
            </a:defPPr>
            <a:lvl1pPr defTabSz="548640">
              <a:lnSpc>
                <a:spcPct val="90000"/>
              </a:lnSpc>
              <a:defRPr sz="1200" b="0" spc="-84">
                <a:solidFill>
                  <a:schemeClr val="accent4">
                    <a:lumMod val="50000"/>
                  </a:schemeClr>
                </a:solidFill>
              </a:defRPr>
            </a:lvl1pPr>
          </a:lstStyle>
          <a:p>
            <a:pPr lvl="0"/>
            <a:fld id="{9484F7A5-6A8F-8446-A111-2677E1911D97}" type="slidenum">
              <a:rPr lang="en-US" smtClean="0"/>
              <a:pPr lvl="0"/>
              <a:t>‹#›</a:t>
            </a:fld>
            <a:endParaRPr lang="en-US" dirty="0"/>
          </a:p>
        </p:txBody>
      </p:sp>
      <p:sp>
        <p:nvSpPr>
          <p:cNvPr id="12" name="TextBox 11"/>
          <p:cNvSpPr txBox="1"/>
          <p:nvPr/>
        </p:nvSpPr>
        <p:spPr>
          <a:xfrm>
            <a:off x="1298448" y="7771768"/>
            <a:ext cx="2991203" cy="166199"/>
          </a:xfrm>
          <a:prstGeom prst="rect">
            <a:avLst/>
          </a:prstGeom>
        </p:spPr>
        <p:txBody>
          <a:bodyPr wrap="none" lIns="0" tIns="0" rIns="0" bIns="0">
            <a:spAutoFit/>
          </a:bodyPr>
          <a:lstStyle>
            <a:defPPr>
              <a:defRPr lang="en-US"/>
            </a:defPPr>
            <a:lvl1pPr>
              <a:spcBef>
                <a:spcPts val="0"/>
              </a:spcBef>
              <a:buFont typeface="Arial"/>
              <a:buNone/>
              <a:defRPr sz="1080">
                <a:solidFill>
                  <a:schemeClr val="accent4">
                    <a:lumMod val="50000"/>
                  </a:schemeClr>
                </a:solidFill>
                <a:ea typeface="ヒラギノ角ゴ Pro W3" charset="-128"/>
                <a:cs typeface="ヒラギノ角ゴ Pro W3" charset="-128"/>
              </a:defRPr>
            </a:lvl1pPr>
          </a:lstStyle>
          <a:p>
            <a:pPr lvl="0"/>
            <a:r>
              <a:rPr lang="en-US" dirty="0"/>
              <a:t>© Hortonworks Inc. 2011 – 2016. All Rights Reserved</a:t>
            </a:r>
          </a:p>
        </p:txBody>
      </p:sp>
    </p:spTree>
    <p:extLst>
      <p:ext uri="{BB962C8B-B14F-4D97-AF65-F5344CB8AC3E}">
        <p14:creationId xmlns:p14="http://schemas.microsoft.com/office/powerpoint/2010/main" val="182120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6" y="-12569"/>
            <a:ext cx="14659657" cy="8238421"/>
          </a:xfrm>
          <a:prstGeom prst="rect">
            <a:avLst/>
          </a:prstGeom>
        </p:spPr>
      </p:pic>
      <p:sp>
        <p:nvSpPr>
          <p:cNvPr id="7" name="Title 1"/>
          <p:cNvSpPr>
            <a:spLocks noGrp="1"/>
          </p:cNvSpPr>
          <p:nvPr>
            <p:ph type="ctrTitle" hasCustomPrompt="1"/>
          </p:nvPr>
        </p:nvSpPr>
        <p:spPr bwMode="gray">
          <a:xfrm>
            <a:off x="841493" y="2743200"/>
            <a:ext cx="13194792" cy="1046440"/>
          </a:xfrm>
          <a:prstGeom prst="rect">
            <a:avLst/>
          </a:prstGeom>
          <a:noFill/>
          <a:ln>
            <a:noFill/>
          </a:ln>
          <a:effectLst>
            <a:outerShdw blurRad="127000" algn="ctr" rotWithShape="0">
              <a:srgbClr val="000000"/>
            </a:outerShdw>
          </a:effectLst>
        </p:spPr>
        <p:txBody>
          <a:bodyPr wrap="square" lIns="0" bIns="0" anchor="b" anchorCtr="0">
            <a:spAutoFit/>
          </a:bodyPr>
          <a:lstStyle>
            <a:lvl1pPr marL="0" indent="0" algn="l" defTabSz="544830">
              <a:lnSpc>
                <a:spcPct val="85000"/>
              </a:lnSpc>
              <a:spcAft>
                <a:spcPts val="0"/>
              </a:spcAft>
              <a:tabLst/>
              <a:defRPr sz="8000" b="1" baseline="0">
                <a:solidFill>
                  <a:schemeClr val="bg2"/>
                </a:solidFill>
                <a:latin typeface="+mj-lt"/>
                <a:cs typeface="Arial"/>
              </a:defRPr>
            </a:lvl1pPr>
          </a:lstStyle>
          <a:p>
            <a:r>
              <a:rPr lang="en-US" dirty="0"/>
              <a:t>Thank You</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8811" y="7014947"/>
            <a:ext cx="2194560" cy="932688"/>
          </a:xfrm>
          <a:prstGeom prst="rect">
            <a:avLst/>
          </a:prstGeom>
        </p:spPr>
      </p:pic>
      <p:sp>
        <p:nvSpPr>
          <p:cNvPr id="8" name="TextBox 7"/>
          <p:cNvSpPr txBox="1"/>
          <p:nvPr/>
        </p:nvSpPr>
        <p:spPr>
          <a:xfrm>
            <a:off x="831804" y="7771768"/>
            <a:ext cx="150426" cy="166199"/>
          </a:xfrm>
          <a:prstGeom prst="rect">
            <a:avLst/>
          </a:prstGeom>
          <a:noFill/>
        </p:spPr>
        <p:txBody>
          <a:bodyPr wrap="none" lIns="0" tIns="0" rIns="0" bIns="0" rtlCol="0">
            <a:spAutoFit/>
          </a:bodyPr>
          <a:lstStyle>
            <a:defPPr>
              <a:defRPr lang="en-US"/>
            </a:defPPr>
            <a:lvl1pPr defTabSz="548640">
              <a:lnSpc>
                <a:spcPct val="90000"/>
              </a:lnSpc>
              <a:defRPr sz="1200" b="0" spc="-84">
                <a:solidFill>
                  <a:schemeClr val="accent4">
                    <a:lumMod val="50000"/>
                  </a:schemeClr>
                </a:solidFill>
              </a:defRPr>
            </a:lvl1pPr>
          </a:lstStyle>
          <a:p>
            <a:pPr lvl="0"/>
            <a:fld id="{9484F7A5-6A8F-8446-A111-2677E1911D97}" type="slidenum">
              <a:rPr lang="en-US" smtClean="0"/>
              <a:pPr lvl="0"/>
              <a:t>‹#›</a:t>
            </a:fld>
            <a:endParaRPr lang="en-US" dirty="0"/>
          </a:p>
        </p:txBody>
      </p:sp>
      <p:sp>
        <p:nvSpPr>
          <p:cNvPr id="9" name="TextBox 8"/>
          <p:cNvSpPr txBox="1"/>
          <p:nvPr/>
        </p:nvSpPr>
        <p:spPr>
          <a:xfrm>
            <a:off x="1298448" y="7771768"/>
            <a:ext cx="2991203" cy="166199"/>
          </a:xfrm>
          <a:prstGeom prst="rect">
            <a:avLst/>
          </a:prstGeom>
        </p:spPr>
        <p:txBody>
          <a:bodyPr wrap="none" lIns="0" tIns="0" rIns="0" bIns="0">
            <a:spAutoFit/>
          </a:bodyPr>
          <a:lstStyle>
            <a:defPPr>
              <a:defRPr lang="en-US"/>
            </a:defPPr>
            <a:lvl1pPr>
              <a:spcBef>
                <a:spcPts val="0"/>
              </a:spcBef>
              <a:buFont typeface="Arial"/>
              <a:buNone/>
              <a:defRPr sz="1080">
                <a:solidFill>
                  <a:schemeClr val="accent4">
                    <a:lumMod val="50000"/>
                  </a:schemeClr>
                </a:solidFill>
                <a:ea typeface="ヒラギノ角ゴ Pro W3" charset="-128"/>
                <a:cs typeface="ヒラギノ角ゴ Pro W3" charset="-128"/>
              </a:defRPr>
            </a:lvl1pPr>
          </a:lstStyle>
          <a:p>
            <a:pPr lvl="0"/>
            <a:r>
              <a:rPr lang="en-US" dirty="0"/>
              <a:t>© Hortonworks Inc. 2011 – 2016. All Rights Reserved</a:t>
            </a:r>
          </a:p>
        </p:txBody>
      </p:sp>
    </p:spTree>
    <p:extLst>
      <p:ext uri="{BB962C8B-B14F-4D97-AF65-F5344CB8AC3E}">
        <p14:creationId xmlns:p14="http://schemas.microsoft.com/office/powerpoint/2010/main" val="328176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1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731777" y="0"/>
            <a:ext cx="13167361" cy="12192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16" name="Text Placeholder 15"/>
          <p:cNvSpPr>
            <a:spLocks noGrp="1"/>
          </p:cNvSpPr>
          <p:nvPr>
            <p:ph type="body" sz="quarter" idx="11" hasCustomPrompt="1"/>
          </p:nvPr>
        </p:nvSpPr>
        <p:spPr>
          <a:xfrm>
            <a:off x="731777" y="1327722"/>
            <a:ext cx="13167361" cy="2079352"/>
          </a:xfrm>
          <a:prstGeom prst="rect">
            <a:avLst/>
          </a:prstGeom>
        </p:spPr>
        <p:txBody>
          <a:bodyPr vert="horz"/>
          <a:lstStyle>
            <a:lvl1pPr marL="0" indent="0">
              <a:spcBef>
                <a:spcPts val="1651"/>
              </a:spcBef>
              <a:buClr>
                <a:srgbClr val="69BE28"/>
              </a:buClr>
              <a:buFont typeface="Wingdings" charset="2"/>
              <a:buNone/>
              <a:defRPr sz="2880" b="1" i="0" baseline="0">
                <a:latin typeface="Arial"/>
                <a:cs typeface="Arial"/>
              </a:defRPr>
            </a:lvl1pPr>
            <a:lvl2pPr marL="0" indent="0" defTabSz="70486">
              <a:spcBef>
                <a:spcPts val="931"/>
              </a:spcBef>
              <a:buFont typeface="Lucida Grande"/>
              <a:buNone/>
              <a:tabLst/>
              <a:defRPr sz="2400">
                <a:solidFill>
                  <a:srgbClr val="1E1E1E"/>
                </a:solidFill>
              </a:defRPr>
            </a:lvl2pPr>
            <a:lvl3pPr marL="200026" indent="-200026" defTabSz="339090">
              <a:spcBef>
                <a:spcPts val="931"/>
              </a:spcBef>
              <a:spcAft>
                <a:spcPts val="0"/>
              </a:spcAft>
              <a:buClr>
                <a:schemeClr val="accent1"/>
              </a:buClr>
              <a:buFont typeface="Arial"/>
              <a:buChar char="•"/>
              <a:tabLst/>
              <a:defRPr sz="2160">
                <a:solidFill>
                  <a:srgbClr val="1E1E1E"/>
                </a:solidFill>
              </a:defRPr>
            </a:lvl3pPr>
            <a:lvl4pPr marL="476250" indent="-205740" defTabSz="339090">
              <a:spcBef>
                <a:spcPts val="931"/>
              </a:spcBef>
              <a:spcAft>
                <a:spcPts val="0"/>
              </a:spcAft>
              <a:defRPr sz="1920">
                <a:solidFill>
                  <a:srgbClr val="1E1E1E"/>
                </a:solidFill>
              </a:defRPr>
            </a:lvl4pPr>
            <a:lvl5pPr marL="752476" indent="-211456" defTabSz="339090">
              <a:spcBef>
                <a:spcPts val="931"/>
              </a:spcBef>
              <a:spcAft>
                <a:spcPts val="0"/>
              </a:spcAft>
              <a:buFont typeface="Lucida Grande"/>
              <a:buChar char="-"/>
              <a:defRPr sz="168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Tree>
    <p:extLst>
      <p:ext uri="{BB962C8B-B14F-4D97-AF65-F5344CB8AC3E}">
        <p14:creationId xmlns:p14="http://schemas.microsoft.com/office/powerpoint/2010/main" val="58022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Gray Title">
    <p:spTree>
      <p:nvGrpSpPr>
        <p:cNvPr id="1" name=""/>
        <p:cNvGrpSpPr/>
        <p:nvPr/>
      </p:nvGrpSpPr>
      <p:grpSpPr>
        <a:xfrm>
          <a:off x="0" y="0"/>
          <a:ext cx="0" cy="0"/>
          <a:chOff x="0" y="0"/>
          <a:chExt cx="0" cy="0"/>
        </a:xfrm>
      </p:grpSpPr>
      <p:pic>
        <p:nvPicPr>
          <p:cNvPr id="10" name="Picture 9"/>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0758" y="-16045"/>
            <a:ext cx="14670625" cy="8244586"/>
          </a:xfrm>
          <a:prstGeom prst="rect">
            <a:avLst/>
          </a:prstGeom>
        </p:spPr>
      </p:pic>
      <p:sp>
        <p:nvSpPr>
          <p:cNvPr id="7" name="Title 1"/>
          <p:cNvSpPr>
            <a:spLocks noGrp="1"/>
          </p:cNvSpPr>
          <p:nvPr>
            <p:ph type="ctrTitle" hasCustomPrompt="1"/>
          </p:nvPr>
        </p:nvSpPr>
        <p:spPr bwMode="gray">
          <a:xfrm>
            <a:off x="841494" y="2898648"/>
            <a:ext cx="7644384" cy="1569660"/>
          </a:xfrm>
          <a:prstGeom prst="rect">
            <a:avLst/>
          </a:prstGeom>
          <a:noFill/>
          <a:effectLst/>
        </p:spPr>
        <p:txBody>
          <a:bodyPr wrap="square" lIns="0" bIns="0" anchor="b" anchorCtr="0">
            <a:spAutoFit/>
          </a:bodyPr>
          <a:lstStyle>
            <a:lvl1pPr marL="0" indent="0" algn="l" defTabSz="544830">
              <a:lnSpc>
                <a:spcPct val="85000"/>
              </a:lnSpc>
              <a:spcAft>
                <a:spcPts val="0"/>
              </a:spcAft>
              <a:tabLst/>
              <a:defRPr sz="6000" b="1" baseline="0">
                <a:solidFill>
                  <a:schemeClr val="tx1"/>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654296"/>
            <a:ext cx="7644384" cy="470898"/>
          </a:xfrm>
          <a:prstGeom prst="rect">
            <a:avLst/>
          </a:prstGeom>
          <a:effectLst/>
        </p:spPr>
        <p:txBody>
          <a:bodyPr lIns="0" tIns="0" bIns="0">
            <a:spAutoFit/>
          </a:bodyPr>
          <a:lstStyle>
            <a:lvl1pPr marL="0" indent="0" algn="l">
              <a:lnSpc>
                <a:spcPct val="85000"/>
              </a:lnSpc>
              <a:spcBef>
                <a:spcPts val="200"/>
              </a:spcBef>
              <a:spcAft>
                <a:spcPts val="200"/>
              </a:spcAft>
              <a:buNone/>
              <a:defRPr sz="3600" b="1" baseline="0">
                <a:solidFill>
                  <a:schemeClr val="tx2"/>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bwMode="gray">
          <a:xfrm>
            <a:off x="841494" y="5248656"/>
            <a:ext cx="7644384" cy="470898"/>
          </a:xfrm>
        </p:spPr>
        <p:txBody>
          <a:bodyPr tIns="0" bIns="0">
            <a:spAutoFit/>
          </a:bodyPr>
          <a:lstStyle>
            <a:lvl1pPr marL="0" indent="0">
              <a:lnSpc>
                <a:spcPct val="85000"/>
              </a:lnSpc>
              <a:buNone/>
              <a:defRPr sz="360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28294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White Title">
    <p:spTree>
      <p:nvGrpSpPr>
        <p:cNvPr id="1" name=""/>
        <p:cNvGrpSpPr/>
        <p:nvPr/>
      </p:nvGrpSpPr>
      <p:grpSpPr>
        <a:xfrm>
          <a:off x="0" y="0"/>
          <a:ext cx="0" cy="0"/>
          <a:chOff x="0" y="0"/>
          <a:chExt cx="0" cy="0"/>
        </a:xfrm>
      </p:grpSpPr>
      <p:pic>
        <p:nvPicPr>
          <p:cNvPr id="11" name="Picture 10"/>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20048" y="-20847"/>
            <a:ext cx="14681056" cy="8250447"/>
          </a:xfrm>
          <a:prstGeom prst="rect">
            <a:avLst/>
          </a:prstGeom>
        </p:spPr>
      </p:pic>
      <p:sp>
        <p:nvSpPr>
          <p:cNvPr id="7" name="Title 1"/>
          <p:cNvSpPr>
            <a:spLocks noGrp="1"/>
          </p:cNvSpPr>
          <p:nvPr>
            <p:ph type="ctrTitle" hasCustomPrompt="1"/>
          </p:nvPr>
        </p:nvSpPr>
        <p:spPr bwMode="gray">
          <a:xfrm>
            <a:off x="841494" y="2898648"/>
            <a:ext cx="7644384" cy="1569660"/>
          </a:xfrm>
          <a:prstGeom prst="rect">
            <a:avLst/>
          </a:prstGeom>
          <a:noFill/>
          <a:effectLst/>
        </p:spPr>
        <p:txBody>
          <a:bodyPr wrap="square" lIns="0" bIns="0" anchor="b" anchorCtr="0">
            <a:spAutoFit/>
          </a:bodyPr>
          <a:lstStyle>
            <a:lvl1pPr marL="0" indent="0" algn="l" defTabSz="544830">
              <a:lnSpc>
                <a:spcPct val="85000"/>
              </a:lnSpc>
              <a:spcAft>
                <a:spcPts val="0"/>
              </a:spcAft>
              <a:tabLst/>
              <a:defRPr sz="6000" b="1" baseline="0">
                <a:solidFill>
                  <a:schemeClr val="tx1"/>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654296"/>
            <a:ext cx="7644384" cy="470898"/>
          </a:xfrm>
          <a:prstGeom prst="rect">
            <a:avLst/>
          </a:prstGeom>
          <a:effectLst/>
        </p:spPr>
        <p:txBody>
          <a:bodyPr lIns="0" tIns="0" bIns="0">
            <a:spAutoFit/>
          </a:bodyPr>
          <a:lstStyle>
            <a:lvl1pPr marL="0" indent="0" algn="l">
              <a:lnSpc>
                <a:spcPct val="85000"/>
              </a:lnSpc>
              <a:spcBef>
                <a:spcPts val="200"/>
              </a:spcBef>
              <a:spcAft>
                <a:spcPts val="200"/>
              </a:spcAft>
              <a:buNone/>
              <a:defRPr sz="3600" b="1" baseline="0">
                <a:solidFill>
                  <a:schemeClr val="tx2"/>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a:xfrm>
            <a:off x="841494" y="5248656"/>
            <a:ext cx="7644384" cy="470898"/>
          </a:xfrm>
        </p:spPr>
        <p:txBody>
          <a:bodyPr tIns="0" bIns="0">
            <a:spAutoFit/>
          </a:bodyPr>
          <a:lstStyle>
            <a:lvl1pPr marL="0" indent="0">
              <a:lnSpc>
                <a:spcPct val="85000"/>
              </a:lnSpc>
              <a:buNone/>
              <a:defRPr sz="360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258454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hoto Title">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240"/>
            <a:ext cx="14646165" cy="8230839"/>
          </a:xfrm>
          <a:prstGeom prst="rect">
            <a:avLst/>
          </a:prstGeom>
        </p:spPr>
      </p:pic>
      <p:sp>
        <p:nvSpPr>
          <p:cNvPr id="11" name="Rectangle 10"/>
          <p:cNvSpPr/>
          <p:nvPr/>
        </p:nvSpPr>
        <p:spPr>
          <a:xfrm>
            <a:off x="0" y="1695450"/>
            <a:ext cx="7696200" cy="4724400"/>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7" name="Title 1"/>
          <p:cNvSpPr>
            <a:spLocks noGrp="1"/>
          </p:cNvSpPr>
          <p:nvPr>
            <p:ph type="ctrTitle" hasCustomPrompt="1"/>
          </p:nvPr>
        </p:nvSpPr>
        <p:spPr bwMode="gray">
          <a:xfrm>
            <a:off x="841494" y="2898648"/>
            <a:ext cx="7644384" cy="1569660"/>
          </a:xfrm>
          <a:prstGeom prst="rect">
            <a:avLst/>
          </a:prstGeom>
          <a:noFill/>
          <a:effectLst>
            <a:outerShdw blurRad="127000" algn="ctr" rotWithShape="0">
              <a:srgbClr val="000000"/>
            </a:outerShdw>
          </a:effectLst>
        </p:spPr>
        <p:txBody>
          <a:bodyPr wrap="square" lIns="0" bIns="0" anchor="b" anchorCtr="0">
            <a:spAutoFit/>
          </a:bodyPr>
          <a:lstStyle>
            <a:lvl1pPr marL="0" indent="0" algn="l" defTabSz="544830">
              <a:lnSpc>
                <a:spcPct val="85000"/>
              </a:lnSpc>
              <a:spcAft>
                <a:spcPts val="0"/>
              </a:spcAft>
              <a:tabLst/>
              <a:defRPr sz="6000" b="1" baseline="0">
                <a:solidFill>
                  <a:schemeClr val="bg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654296"/>
            <a:ext cx="7644384" cy="470898"/>
          </a:xfrm>
          <a:prstGeom prst="rect">
            <a:avLst/>
          </a:prstGeom>
          <a:effectLst>
            <a:outerShdw blurRad="63500" algn="ctr" rotWithShape="0">
              <a:srgbClr val="000000">
                <a:alpha val="50000"/>
              </a:srgbClr>
            </a:outerShdw>
          </a:effectLst>
        </p:spPr>
        <p:txBody>
          <a:bodyPr lIns="0" tIns="0" bIns="0">
            <a:spAutoFit/>
          </a:bodyPr>
          <a:lstStyle>
            <a:lvl1pPr marL="0" indent="0" algn="l">
              <a:lnSpc>
                <a:spcPct val="85000"/>
              </a:lnSpc>
              <a:spcBef>
                <a:spcPts val="200"/>
              </a:spcBef>
              <a:spcAft>
                <a:spcPts val="200"/>
              </a:spcAft>
              <a:buNone/>
              <a:defRPr sz="3600" b="1" baseline="0">
                <a:solidFill>
                  <a:schemeClr val="accent6"/>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bwMode="gray">
          <a:xfrm>
            <a:off x="841494" y="5248656"/>
            <a:ext cx="7644384" cy="470898"/>
          </a:xfrm>
        </p:spPr>
        <p:txBody>
          <a:bodyPr tIns="0" bIns="0">
            <a:spAutoFit/>
          </a:bodyPr>
          <a:lstStyle>
            <a:lvl1pPr marL="0" indent="0">
              <a:lnSpc>
                <a:spcPct val="85000"/>
              </a:lnSpc>
              <a:buNone/>
              <a:defRPr sz="36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36225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ustom Photo Title, Option 1">
    <p:bg>
      <p:bgPr>
        <a:solidFill>
          <a:schemeClr val="accent4">
            <a:lumMod val="7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0"/>
            <a:ext cx="14646165" cy="8230839"/>
          </a:xfrm>
          <a:prstGeom prst="rect">
            <a:avLst/>
          </a:prstGeom>
        </p:spPr>
      </p:pic>
      <p:sp>
        <p:nvSpPr>
          <p:cNvPr id="7" name="Title 1"/>
          <p:cNvSpPr>
            <a:spLocks noGrp="1"/>
          </p:cNvSpPr>
          <p:nvPr>
            <p:ph type="ctrTitle" hasCustomPrompt="1"/>
          </p:nvPr>
        </p:nvSpPr>
        <p:spPr bwMode="gray">
          <a:xfrm>
            <a:off x="841494" y="2898648"/>
            <a:ext cx="7644384" cy="1569660"/>
          </a:xfrm>
          <a:prstGeom prst="rect">
            <a:avLst/>
          </a:prstGeom>
          <a:noFill/>
          <a:effectLst>
            <a:outerShdw blurRad="127000" algn="ctr" rotWithShape="0">
              <a:srgbClr val="000000"/>
            </a:outerShdw>
          </a:effectLst>
        </p:spPr>
        <p:txBody>
          <a:bodyPr wrap="square" lIns="0" bIns="0" anchor="b" anchorCtr="0">
            <a:spAutoFit/>
          </a:bodyPr>
          <a:lstStyle>
            <a:lvl1pPr marL="0" indent="0" algn="l" defTabSz="544830">
              <a:lnSpc>
                <a:spcPct val="85000"/>
              </a:lnSpc>
              <a:spcAft>
                <a:spcPts val="0"/>
              </a:spcAft>
              <a:tabLst/>
              <a:defRPr sz="6000" b="1" baseline="0">
                <a:solidFill>
                  <a:schemeClr val="bg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654296"/>
            <a:ext cx="7644384" cy="470898"/>
          </a:xfrm>
          <a:prstGeom prst="rect">
            <a:avLst/>
          </a:prstGeom>
          <a:effectLst>
            <a:outerShdw blurRad="63500" algn="ctr" rotWithShape="0">
              <a:srgbClr val="000000">
                <a:alpha val="50000"/>
              </a:srgbClr>
            </a:outerShdw>
          </a:effectLst>
        </p:spPr>
        <p:txBody>
          <a:bodyPr lIns="0" tIns="0" bIns="0">
            <a:spAutoFit/>
          </a:bodyPr>
          <a:lstStyle>
            <a:lvl1pPr marL="0" indent="0" algn="l">
              <a:lnSpc>
                <a:spcPct val="85000"/>
              </a:lnSpc>
              <a:spcBef>
                <a:spcPts val="200"/>
              </a:spcBef>
              <a:spcAft>
                <a:spcPts val="200"/>
              </a:spcAft>
              <a:buNone/>
              <a:defRPr sz="3600" b="1" baseline="0">
                <a:solidFill>
                  <a:schemeClr val="accent6"/>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bwMode="gray">
          <a:xfrm>
            <a:off x="841494" y="5248656"/>
            <a:ext cx="7644384" cy="470898"/>
          </a:xfrm>
        </p:spPr>
        <p:txBody>
          <a:bodyPr tIns="0" bIns="0">
            <a:spAutoFit/>
          </a:bodyPr>
          <a:lstStyle>
            <a:lvl1pPr marL="0" indent="0">
              <a:lnSpc>
                <a:spcPct val="85000"/>
              </a:lnSpc>
              <a:buNone/>
              <a:defRPr sz="36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383213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ustom Photo Title, Option 2">
    <p:bg>
      <p:bgPr>
        <a:solidFill>
          <a:schemeClr val="accent4">
            <a:lumMod val="7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0"/>
            <a:ext cx="14646165" cy="8230839"/>
          </a:xfrm>
          <a:prstGeom prst="rect">
            <a:avLst/>
          </a:prstGeom>
        </p:spPr>
      </p:pic>
      <p:sp>
        <p:nvSpPr>
          <p:cNvPr id="12" name="Rectangle 11"/>
          <p:cNvSpPr/>
          <p:nvPr/>
        </p:nvSpPr>
        <p:spPr>
          <a:xfrm>
            <a:off x="0" y="1695450"/>
            <a:ext cx="7696200" cy="4724400"/>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7" name="Title 1"/>
          <p:cNvSpPr>
            <a:spLocks noGrp="1"/>
          </p:cNvSpPr>
          <p:nvPr>
            <p:ph type="ctrTitle" hasCustomPrompt="1"/>
          </p:nvPr>
        </p:nvSpPr>
        <p:spPr bwMode="gray">
          <a:xfrm>
            <a:off x="841494" y="2898648"/>
            <a:ext cx="7644384" cy="1569660"/>
          </a:xfrm>
          <a:prstGeom prst="rect">
            <a:avLst/>
          </a:prstGeom>
          <a:noFill/>
          <a:effectLst>
            <a:outerShdw blurRad="127000" algn="ctr" rotWithShape="0">
              <a:srgbClr val="000000"/>
            </a:outerShdw>
          </a:effectLst>
        </p:spPr>
        <p:txBody>
          <a:bodyPr wrap="square" lIns="0" bIns="0" anchor="b" anchorCtr="0">
            <a:spAutoFit/>
          </a:bodyPr>
          <a:lstStyle>
            <a:lvl1pPr marL="0" indent="0" algn="l" defTabSz="544830">
              <a:lnSpc>
                <a:spcPct val="85000"/>
              </a:lnSpc>
              <a:spcAft>
                <a:spcPts val="0"/>
              </a:spcAft>
              <a:tabLst/>
              <a:defRPr sz="6000" b="1" baseline="0">
                <a:solidFill>
                  <a:schemeClr val="bg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654296"/>
            <a:ext cx="7644384" cy="470898"/>
          </a:xfrm>
          <a:prstGeom prst="rect">
            <a:avLst/>
          </a:prstGeom>
          <a:effectLst>
            <a:outerShdw blurRad="63500" algn="ctr" rotWithShape="0">
              <a:srgbClr val="000000">
                <a:alpha val="50000"/>
              </a:srgbClr>
            </a:outerShdw>
          </a:effectLst>
        </p:spPr>
        <p:txBody>
          <a:bodyPr lIns="0" tIns="0" bIns="0">
            <a:spAutoFit/>
          </a:bodyPr>
          <a:lstStyle>
            <a:lvl1pPr marL="0" indent="0" algn="l">
              <a:lnSpc>
                <a:spcPct val="85000"/>
              </a:lnSpc>
              <a:spcBef>
                <a:spcPts val="200"/>
              </a:spcBef>
              <a:spcAft>
                <a:spcPts val="200"/>
              </a:spcAft>
              <a:buNone/>
              <a:defRPr sz="3600" b="1" baseline="0">
                <a:solidFill>
                  <a:schemeClr val="accent6"/>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bwMode="gray">
          <a:xfrm>
            <a:off x="841494" y="5248656"/>
            <a:ext cx="7644384" cy="470898"/>
          </a:xfrm>
        </p:spPr>
        <p:txBody>
          <a:bodyPr tIns="0" bIns="0">
            <a:spAutoFit/>
          </a:bodyPr>
          <a:lstStyle>
            <a:lvl1pPr marL="0" indent="0">
              <a:lnSpc>
                <a:spcPct val="85000"/>
              </a:lnSpc>
              <a:buNone/>
              <a:defRPr sz="36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44203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1635"/>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4" y="1752600"/>
            <a:ext cx="1316736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50806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Content, and Header">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1635"/>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4" y="2305050"/>
            <a:ext cx="1316736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smtClean="0"/>
              <a:t>Click to edit Master text styles</a:t>
            </a:r>
          </a:p>
          <a:p>
            <a:pPr lvl="1"/>
            <a:r>
              <a:rPr lang="en-US" smtClean="0"/>
              <a:t>Second level</a:t>
            </a:r>
          </a:p>
        </p:txBody>
      </p:sp>
      <p:sp>
        <p:nvSpPr>
          <p:cNvPr id="3" name="Content Placeholder 2"/>
          <p:cNvSpPr>
            <a:spLocks noGrp="1"/>
          </p:cNvSpPr>
          <p:nvPr>
            <p:ph sz="quarter" idx="11"/>
          </p:nvPr>
        </p:nvSpPr>
        <p:spPr>
          <a:xfrm>
            <a:off x="841494" y="1805446"/>
            <a:ext cx="13167360" cy="366254"/>
          </a:xfrm>
        </p:spPr>
        <p:txBody>
          <a:bodyPr tIns="0" bIns="0" anchor="b" anchorCtr="0">
            <a:spAutoFit/>
          </a:bodyPr>
          <a:lstStyle>
            <a:lvl1pPr marL="0" indent="0">
              <a:lnSpc>
                <a:spcPct val="85000"/>
              </a:lnSpc>
              <a:spcBef>
                <a:spcPts val="1200"/>
              </a:spcBef>
              <a:buNone/>
              <a:defRPr b="1">
                <a:solidFill>
                  <a:schemeClr val="tx2"/>
                </a:solidFill>
              </a:defRPr>
            </a:lvl1pPr>
          </a:lstStyle>
          <a:p>
            <a:pPr lvl="0"/>
            <a:r>
              <a:rPr lang="en-US" smtClean="0"/>
              <a:t>Click to edit Master text styles</a:t>
            </a:r>
          </a:p>
        </p:txBody>
      </p:sp>
    </p:spTree>
    <p:extLst>
      <p:ext uri="{BB962C8B-B14F-4D97-AF65-F5344CB8AC3E}">
        <p14:creationId xmlns:p14="http://schemas.microsoft.com/office/powerpoint/2010/main" val="26345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0057"/>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3" y="2305050"/>
            <a:ext cx="640080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smtClean="0"/>
              <a:t>Click to edit Master text styles</a:t>
            </a:r>
          </a:p>
          <a:p>
            <a:pPr lvl="1"/>
            <a:r>
              <a:rPr lang="en-US" smtClean="0"/>
              <a:t>Second level</a:t>
            </a:r>
          </a:p>
        </p:txBody>
      </p:sp>
      <p:sp>
        <p:nvSpPr>
          <p:cNvPr id="6" name="Content Placeholder 5"/>
          <p:cNvSpPr>
            <a:spLocks noGrp="1"/>
          </p:cNvSpPr>
          <p:nvPr>
            <p:ph sz="quarter" idx="11"/>
          </p:nvPr>
        </p:nvSpPr>
        <p:spPr>
          <a:xfrm>
            <a:off x="7608054" y="2305050"/>
            <a:ext cx="640080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smtClean="0"/>
              <a:t>Click to edit Master text styles</a:t>
            </a:r>
          </a:p>
          <a:p>
            <a:pPr lvl="1"/>
            <a:r>
              <a:rPr lang="en-US" smtClean="0"/>
              <a:t>Second level</a:t>
            </a:r>
          </a:p>
        </p:txBody>
      </p:sp>
      <p:sp>
        <p:nvSpPr>
          <p:cNvPr id="3" name="Content Placeholder 2"/>
          <p:cNvSpPr>
            <a:spLocks noGrp="1"/>
          </p:cNvSpPr>
          <p:nvPr>
            <p:ph sz="quarter" idx="12"/>
          </p:nvPr>
        </p:nvSpPr>
        <p:spPr>
          <a:xfrm>
            <a:off x="841493" y="1805446"/>
            <a:ext cx="6400800" cy="366254"/>
          </a:xfrm>
        </p:spPr>
        <p:txBody>
          <a:bodyPr tIns="0" bIns="0" anchor="b" anchorCtr="0">
            <a:spAutoFit/>
          </a:bodyPr>
          <a:lstStyle>
            <a:lvl1pPr marL="0" indent="0">
              <a:lnSpc>
                <a:spcPct val="85000"/>
              </a:lnSpc>
              <a:spcBef>
                <a:spcPts val="1200"/>
              </a:spcBef>
              <a:buNone/>
              <a:defRPr b="1">
                <a:solidFill>
                  <a:schemeClr val="tx2"/>
                </a:solidFill>
              </a:defRPr>
            </a:lvl1pPr>
          </a:lstStyle>
          <a:p>
            <a:pPr lvl="0"/>
            <a:r>
              <a:rPr lang="en-US" smtClean="0"/>
              <a:t>Click to edit Master text styles</a:t>
            </a:r>
          </a:p>
        </p:txBody>
      </p:sp>
      <p:sp>
        <p:nvSpPr>
          <p:cNvPr id="10" name="Content Placeholder 9"/>
          <p:cNvSpPr>
            <a:spLocks noGrp="1"/>
          </p:cNvSpPr>
          <p:nvPr>
            <p:ph sz="quarter" idx="13"/>
          </p:nvPr>
        </p:nvSpPr>
        <p:spPr>
          <a:xfrm>
            <a:off x="7608054" y="1805446"/>
            <a:ext cx="6400800" cy="366254"/>
          </a:xfrm>
        </p:spPr>
        <p:txBody>
          <a:bodyPr tIns="0" bIns="0" anchor="b" anchorCtr="0">
            <a:spAutoFit/>
          </a:bodyPr>
          <a:lstStyle>
            <a:lvl1pPr marL="0" indent="0">
              <a:lnSpc>
                <a:spcPct val="85000"/>
              </a:lnSpc>
              <a:buNone/>
              <a:defRPr b="1">
                <a:solidFill>
                  <a:schemeClr val="tx2"/>
                </a:solidFill>
              </a:defRPr>
            </a:lvl1pPr>
          </a:lstStyle>
          <a:p>
            <a:pPr lvl="0"/>
            <a:r>
              <a:rPr lang="en-US" smtClean="0"/>
              <a:t>Click to edit Master text styles</a:t>
            </a:r>
          </a:p>
        </p:txBody>
      </p:sp>
    </p:spTree>
    <p:extLst>
      <p:ext uri="{BB962C8B-B14F-4D97-AF65-F5344CB8AC3E}">
        <p14:creationId xmlns:p14="http://schemas.microsoft.com/office/powerpoint/2010/main" val="375383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559" y="0"/>
            <a:ext cx="14643959" cy="8229599"/>
          </a:xfrm>
          <a:prstGeom prst="rect">
            <a:avLst/>
          </a:prstGeom>
        </p:spPr>
      </p:pic>
      <p:pic>
        <p:nvPicPr>
          <p:cNvPr id="4" name="Picture 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449517" y="7346701"/>
            <a:ext cx="1594058" cy="677474"/>
          </a:xfrm>
          <a:prstGeom prst="rect">
            <a:avLst/>
          </a:prstGeom>
        </p:spPr>
      </p:pic>
      <p:sp>
        <p:nvSpPr>
          <p:cNvPr id="2" name="Title Placeholder 1"/>
          <p:cNvSpPr>
            <a:spLocks noGrp="1"/>
          </p:cNvSpPr>
          <p:nvPr>
            <p:ph type="title"/>
          </p:nvPr>
        </p:nvSpPr>
        <p:spPr>
          <a:xfrm>
            <a:off x="841248" y="680057"/>
            <a:ext cx="13166725" cy="470898"/>
          </a:xfrm>
          <a:prstGeom prst="rect">
            <a:avLst/>
          </a:prstGeom>
        </p:spPr>
        <p:txBody>
          <a:bodyPr vert="horz" lIns="0" tIns="0" rIns="0" bIns="0" rtlCol="0" anchor="ctr" anchorCtr="0">
            <a:spAutoFit/>
          </a:bodyPr>
          <a:lstStyle/>
          <a:p>
            <a:r>
              <a:rPr lang="en-US" smtClean="0"/>
              <a:t>Click to edit Master title style</a:t>
            </a:r>
            <a:endParaRPr lang="en-US" dirty="0"/>
          </a:p>
        </p:txBody>
      </p:sp>
      <p:sp>
        <p:nvSpPr>
          <p:cNvPr id="3" name="Text Placeholder 2"/>
          <p:cNvSpPr>
            <a:spLocks noGrp="1"/>
          </p:cNvSpPr>
          <p:nvPr>
            <p:ph type="body" idx="1"/>
          </p:nvPr>
        </p:nvSpPr>
        <p:spPr>
          <a:xfrm>
            <a:off x="841248" y="1746504"/>
            <a:ext cx="13166725" cy="797141"/>
          </a:xfrm>
          <a:prstGeom prst="rect">
            <a:avLst/>
          </a:prstGeom>
        </p:spPr>
        <p:txBody>
          <a:bodyPr vert="horz" lIns="0" tIns="0" rIns="0" bIns="0" rtlCol="0">
            <a:spAutoFit/>
          </a:bodyPr>
          <a:lstStyle/>
          <a:p>
            <a:pPr lvl="0"/>
            <a:r>
              <a:rPr lang="en-US" dirty="0"/>
              <a:t>Click to edit Master text styles</a:t>
            </a:r>
          </a:p>
          <a:p>
            <a:pPr lvl="1"/>
            <a:r>
              <a:rPr lang="en-US" dirty="0"/>
              <a:t>Second level</a:t>
            </a:r>
          </a:p>
        </p:txBody>
      </p:sp>
      <p:sp>
        <p:nvSpPr>
          <p:cNvPr id="9" name="TextBox 8"/>
          <p:cNvSpPr txBox="1"/>
          <p:nvPr/>
        </p:nvSpPr>
        <p:spPr>
          <a:xfrm>
            <a:off x="831804" y="7771768"/>
            <a:ext cx="150426" cy="166199"/>
          </a:xfrm>
          <a:prstGeom prst="rect">
            <a:avLst/>
          </a:prstGeom>
          <a:noFill/>
        </p:spPr>
        <p:txBody>
          <a:bodyPr wrap="none" lIns="0" tIns="0" rIns="0" bIns="0" rtlCol="0">
            <a:spAutoFit/>
          </a:bodyPr>
          <a:lstStyle/>
          <a:p>
            <a:pPr defTabSz="548640">
              <a:lnSpc>
                <a:spcPct val="90000"/>
              </a:lnSpc>
            </a:pPr>
            <a:fld id="{9484F7A5-6A8F-8446-A111-2677E1911D97}" type="slidenum">
              <a:rPr lang="en-US" sz="1200" b="0" spc="-84" smtClean="0">
                <a:solidFill>
                  <a:schemeClr val="accent4">
                    <a:lumMod val="50000"/>
                  </a:schemeClr>
                </a:solidFill>
              </a:rPr>
              <a:pPr defTabSz="548640">
                <a:lnSpc>
                  <a:spcPct val="90000"/>
                </a:lnSpc>
              </a:pPr>
              <a:t>‹#›</a:t>
            </a:fld>
            <a:endParaRPr lang="en-US" sz="1200" b="0" spc="-84" dirty="0">
              <a:solidFill>
                <a:schemeClr val="accent4">
                  <a:lumMod val="50000"/>
                </a:schemeClr>
              </a:solidFill>
            </a:endParaRPr>
          </a:p>
        </p:txBody>
      </p:sp>
      <p:sp>
        <p:nvSpPr>
          <p:cNvPr id="10" name="TextBox 9"/>
          <p:cNvSpPr txBox="1"/>
          <p:nvPr/>
        </p:nvSpPr>
        <p:spPr>
          <a:xfrm>
            <a:off x="1295400" y="7771768"/>
            <a:ext cx="2991203" cy="166199"/>
          </a:xfrm>
          <a:prstGeom prst="rect">
            <a:avLst/>
          </a:prstGeom>
        </p:spPr>
        <p:txBody>
          <a:bodyPr wrap="none" lIns="0" tIns="0" rIns="0" bIns="0">
            <a:spAutoFit/>
          </a:bodyPr>
          <a:lstStyle/>
          <a:p>
            <a:pPr>
              <a:spcBef>
                <a:spcPts val="0"/>
              </a:spcBef>
              <a:buFont typeface="Arial"/>
              <a:buNone/>
              <a:defRPr/>
            </a:pPr>
            <a:r>
              <a:rPr lang="en-US" sz="1080" dirty="0">
                <a:solidFill>
                  <a:schemeClr val="accent4">
                    <a:lumMod val="50000"/>
                  </a:schemeClr>
                </a:solidFill>
                <a:latin typeface="+mn-lt"/>
                <a:ea typeface="ヒラギノ角ゴ Pro W3" charset="-128"/>
                <a:cs typeface="ヒラギノ角ゴ Pro W3" charset="-128"/>
              </a:rPr>
              <a:t>©</a:t>
            </a:r>
            <a:r>
              <a:rPr lang="en-US" sz="1080" baseline="0" dirty="0">
                <a:solidFill>
                  <a:schemeClr val="accent4">
                    <a:lumMod val="50000"/>
                  </a:schemeClr>
                </a:solidFill>
                <a:latin typeface="+mn-lt"/>
                <a:ea typeface="ヒラギノ角ゴ Pro W3" charset="-128"/>
                <a:cs typeface="ヒラギノ角ゴ Pro W3" charset="-128"/>
              </a:rPr>
              <a:t> Hortonworks </a:t>
            </a:r>
            <a:r>
              <a:rPr lang="en-US" sz="1080" dirty="0">
                <a:solidFill>
                  <a:schemeClr val="accent4">
                    <a:lumMod val="50000"/>
                  </a:schemeClr>
                </a:solidFill>
                <a:latin typeface="+mn-lt"/>
                <a:ea typeface="ヒラギノ角ゴ Pro W3" charset="-128"/>
                <a:cs typeface="ヒラギノ角ゴ Pro W3" charset="-128"/>
              </a:rPr>
              <a:t>Inc. 2011 – 2016. All Rights Reserved</a:t>
            </a:r>
          </a:p>
        </p:txBody>
      </p:sp>
    </p:spTree>
    <p:extLst>
      <p:ext uri="{BB962C8B-B14F-4D97-AF65-F5344CB8AC3E}">
        <p14:creationId xmlns:p14="http://schemas.microsoft.com/office/powerpoint/2010/main" val="714907674"/>
      </p:ext>
    </p:extLst>
  </p:cSld>
  <p:clrMap bg1="lt1" tx1="dk1" bg2="lt2" tx2="dk2" accent1="accent1" accent2="accent2" accent3="accent3" accent4="accent4" accent5="accent5" accent6="accent6" hlink="hlink" folHlink="folHlink"/>
  <p:sldLayoutIdLst>
    <p:sldLayoutId id="2147483773" r:id="rId1"/>
    <p:sldLayoutId id="2147483787" r:id="rId2"/>
    <p:sldLayoutId id="2147483788" r:id="rId3"/>
    <p:sldLayoutId id="2147483785" r:id="rId4"/>
    <p:sldLayoutId id="2147483790" r:id="rId5"/>
    <p:sldLayoutId id="2147483786" r:id="rId6"/>
    <p:sldLayoutId id="2147483789" r:id="rId7"/>
    <p:sldLayoutId id="2147483743" r:id="rId8"/>
    <p:sldLayoutId id="2147483776" r:id="rId9"/>
    <p:sldLayoutId id="2147483784" r:id="rId10"/>
    <p:sldLayoutId id="2147483780" r:id="rId11"/>
    <p:sldLayoutId id="2147483778" r:id="rId12"/>
    <p:sldLayoutId id="2147483756" r:id="rId13"/>
    <p:sldLayoutId id="2147483758" r:id="rId14"/>
    <p:sldLayoutId id="2147483766" r:id="rId15"/>
    <p:sldLayoutId id="2147483775" r:id="rId16"/>
    <p:sldLayoutId id="214748379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48640" rtl="0" eaLnBrk="1" fontAlgn="base" hangingPunct="1">
        <a:lnSpc>
          <a:spcPct val="85000"/>
        </a:lnSpc>
        <a:spcBef>
          <a:spcPct val="0"/>
        </a:spcBef>
        <a:spcAft>
          <a:spcPct val="0"/>
        </a:spcAft>
        <a:defRPr sz="3600" b="1" kern="1200">
          <a:solidFill>
            <a:schemeClr val="tx1"/>
          </a:solidFill>
          <a:latin typeface="+mj-lt"/>
          <a:ea typeface="ヒラギノ角ゴ Pro W3" charset="-128"/>
          <a:cs typeface="ヒラギノ角ゴ Pro W3" charset="-128"/>
        </a:defRPr>
      </a:lvl1pPr>
      <a:lvl2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2pPr>
      <a:lvl3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3pPr>
      <a:lvl4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4pPr>
      <a:lvl5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5pPr>
      <a:lvl6pPr marL="54864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6pPr>
      <a:lvl7pPr marL="109728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7pPr>
      <a:lvl8pPr marL="164592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8pPr>
      <a:lvl9pPr marL="219456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9pPr>
    </p:titleStyle>
    <p:bodyStyle>
      <a:lvl1pPr marL="411480" indent="-411480" algn="l" defTabSz="548640" rtl="0" eaLnBrk="1" fontAlgn="base" hangingPunct="1">
        <a:lnSpc>
          <a:spcPct val="90000"/>
        </a:lnSpc>
        <a:spcBef>
          <a:spcPts val="1200"/>
        </a:spcBef>
        <a:spcAft>
          <a:spcPct val="0"/>
        </a:spcAft>
        <a:buClr>
          <a:schemeClr val="accent1"/>
        </a:buClr>
        <a:buSzPct val="75000"/>
        <a:buFont typeface="Wingdings 2" pitchFamily="18" charset="2"/>
        <a:buChar char="Ã"/>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Font typeface="Arial"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9.png"/><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8.xml"/><Relationship Id="rId2"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jpeg"/><Relationship Id="rId5" Type="http://schemas.openxmlformats.org/officeDocument/2006/relationships/image" Target="../media/image53.jpeg"/><Relationship Id="rId6" Type="http://schemas.openxmlformats.org/officeDocument/2006/relationships/image" Target="../media/image54.png"/><Relationship Id="rId7" Type="http://schemas.openxmlformats.org/officeDocument/2006/relationships/image" Target="../media/image55.jpeg"/><Relationship Id="rId8" Type="http://schemas.openxmlformats.org/officeDocument/2006/relationships/image" Target="../media/image56.jpeg"/><Relationship Id="rId9" Type="http://schemas.openxmlformats.org/officeDocument/2006/relationships/image" Target="../media/image57.jpeg"/><Relationship Id="rId1" Type="http://schemas.openxmlformats.org/officeDocument/2006/relationships/slideLayout" Target="../slideLayouts/slideLayout8.xml"/><Relationship Id="rId2"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4" Type="http://schemas.microsoft.com/office/2007/relationships/hdphoto" Target="../media/hdphoto1.wdp"/><Relationship Id="rId5" Type="http://schemas.openxmlformats.org/officeDocument/2006/relationships/image" Target="../media/image63.png"/><Relationship Id="rId1" Type="http://schemas.openxmlformats.org/officeDocument/2006/relationships/slideLayout" Target="../slideLayouts/slideLayout8.xml"/><Relationship Id="rId2" Type="http://schemas.openxmlformats.org/officeDocument/2006/relationships/image" Target="../media/image6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7.xml"/><Relationship Id="rId2" Type="http://schemas.openxmlformats.org/officeDocument/2006/relationships/image" Target="../media/image6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7" Type="http://schemas.openxmlformats.org/officeDocument/2006/relationships/image" Target="../media/image22.emf"/><Relationship Id="rId8" Type="http://schemas.openxmlformats.org/officeDocument/2006/relationships/image" Target="../media/image23.tiff"/><Relationship Id="rId9" Type="http://schemas.openxmlformats.org/officeDocument/2006/relationships/image" Target="../media/image24.tiff"/><Relationship Id="rId10" Type="http://schemas.openxmlformats.org/officeDocument/2006/relationships/image" Target="../media/image25.png"/><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3.tiff"/><Relationship Id="rId5" Type="http://schemas.openxmlformats.org/officeDocument/2006/relationships/image" Target="../media/image27.tiff"/><Relationship Id="rId6" Type="http://schemas.openxmlformats.org/officeDocument/2006/relationships/image" Target="../media/image24.tiff"/><Relationship Id="rId7" Type="http://schemas.openxmlformats.org/officeDocument/2006/relationships/image" Target="../media/image28.tiff"/><Relationship Id="rId8" Type="http://schemas.openxmlformats.org/officeDocument/2006/relationships/image" Target="../media/image29.tiff"/><Relationship Id="rId9" Type="http://schemas.openxmlformats.org/officeDocument/2006/relationships/image" Target="../media/image30.tiff"/><Relationship Id="rId10" Type="http://schemas.openxmlformats.org/officeDocument/2006/relationships/image" Target="../media/image31.tiff"/><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3.tiff"/><Relationship Id="rId5" Type="http://schemas.openxmlformats.org/officeDocument/2006/relationships/image" Target="../media/image27.tiff"/><Relationship Id="rId6" Type="http://schemas.openxmlformats.org/officeDocument/2006/relationships/image" Target="../media/image24.tiff"/><Relationship Id="rId7" Type="http://schemas.openxmlformats.org/officeDocument/2006/relationships/image" Target="../media/image28.tiff"/><Relationship Id="rId8" Type="http://schemas.openxmlformats.org/officeDocument/2006/relationships/image" Target="../media/image29.tiff"/><Relationship Id="rId9" Type="http://schemas.openxmlformats.org/officeDocument/2006/relationships/image" Target="../media/image30.tiff"/><Relationship Id="rId10" Type="http://schemas.openxmlformats.org/officeDocument/2006/relationships/image" Target="../media/image31.tiff"/><Relationship Id="rId11" Type="http://schemas.openxmlformats.org/officeDocument/2006/relationships/image" Target="../media/image32.png"/><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2110423"/>
            <a:ext cx="10404022" cy="2354491"/>
          </a:xfrm>
        </p:spPr>
        <p:txBody>
          <a:bodyPr/>
          <a:lstStyle/>
          <a:p>
            <a:r>
              <a:rPr lang="en-US" dirty="0" smtClean="0"/>
              <a:t>Introduction to Spark Streaming with </a:t>
            </a:r>
            <a:r>
              <a:rPr lang="en-US" dirty="0" err="1" smtClean="0"/>
              <a:t>NiFi</a:t>
            </a:r>
            <a:r>
              <a:rPr lang="en-US" dirty="0" smtClean="0"/>
              <a:t> &amp; Kafka</a:t>
            </a:r>
            <a:endParaRPr lang="en-US" dirty="0"/>
          </a:p>
        </p:txBody>
      </p:sp>
      <p:sp>
        <p:nvSpPr>
          <p:cNvPr id="14" name="Subtitle 13"/>
          <p:cNvSpPr>
            <a:spLocks noGrp="1"/>
          </p:cNvSpPr>
          <p:nvPr>
            <p:ph type="subTitle" idx="1"/>
          </p:nvPr>
        </p:nvSpPr>
        <p:spPr/>
        <p:txBody>
          <a:bodyPr/>
          <a:lstStyle/>
          <a:p>
            <a:r>
              <a:rPr lang="en-US" dirty="0" smtClean="0"/>
              <a:t>Robert Hryniewicz</a:t>
            </a:r>
            <a:endParaRPr lang="en-US" dirty="0"/>
          </a:p>
        </p:txBody>
      </p:sp>
      <p:sp>
        <p:nvSpPr>
          <p:cNvPr id="11" name="Content Placeholder 10"/>
          <p:cNvSpPr>
            <a:spLocks noGrp="1"/>
          </p:cNvSpPr>
          <p:nvPr>
            <p:ph sz="quarter" idx="10"/>
          </p:nvPr>
        </p:nvSpPr>
        <p:spPr>
          <a:xfrm>
            <a:off x="841494" y="5244102"/>
            <a:ext cx="7644384" cy="475066"/>
          </a:xfrm>
        </p:spPr>
        <p:txBody>
          <a:bodyPr/>
          <a:lstStyle/>
          <a:p>
            <a:r>
              <a:rPr lang="en-US" dirty="0" smtClean="0"/>
              <a:t>Data Evangelist</a:t>
            </a:r>
            <a:endParaRPr lang="en-US" dirty="0"/>
          </a:p>
        </p:txBody>
      </p:sp>
    </p:spTree>
    <p:extLst>
      <p:ext uri="{BB962C8B-B14F-4D97-AF65-F5344CB8AC3E}">
        <p14:creationId xmlns:p14="http://schemas.microsoft.com/office/powerpoint/2010/main" val="290126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3" y="3024917"/>
            <a:ext cx="13194792" cy="807913"/>
          </a:xfrm>
        </p:spPr>
        <p:txBody>
          <a:bodyPr/>
          <a:lstStyle/>
          <a:p>
            <a:r>
              <a:rPr lang="en-US" dirty="0" smtClean="0"/>
              <a:t>Apache Spark Streaming</a:t>
            </a:r>
            <a:endParaRPr lang="en-US" dirty="0"/>
          </a:p>
        </p:txBody>
      </p:sp>
    </p:spTree>
    <p:extLst>
      <p:ext uri="{BB962C8B-B14F-4D97-AF65-F5344CB8AC3E}">
        <p14:creationId xmlns:p14="http://schemas.microsoft.com/office/powerpoint/2010/main" val="87207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74710"/>
            <a:ext cx="13167360" cy="484748"/>
          </a:xfrm>
        </p:spPr>
        <p:txBody>
          <a:bodyPr/>
          <a:lstStyle/>
          <a:p>
            <a:r>
              <a:rPr lang="en-US" dirty="0" smtClean="0"/>
              <a:t>Spark Ecosystem</a:t>
            </a:r>
            <a:endParaRPr lang="en-US" dirty="0"/>
          </a:p>
        </p:txBody>
      </p:sp>
      <p:sp>
        <p:nvSpPr>
          <p:cNvPr id="5" name="Rectangle 4"/>
          <p:cNvSpPr/>
          <p:nvPr/>
        </p:nvSpPr>
        <p:spPr>
          <a:xfrm>
            <a:off x="838200" y="5029200"/>
            <a:ext cx="13411200" cy="990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4000" dirty="0" smtClean="0">
                <a:solidFill>
                  <a:srgbClr val="FFFFFF"/>
                </a:solidFill>
              </a:rPr>
              <a:t>Spark Core</a:t>
            </a:r>
          </a:p>
        </p:txBody>
      </p:sp>
      <p:sp>
        <p:nvSpPr>
          <p:cNvPr id="6" name="Rectangle 5"/>
          <p:cNvSpPr/>
          <p:nvPr/>
        </p:nvSpPr>
        <p:spPr>
          <a:xfrm>
            <a:off x="838200" y="3352800"/>
            <a:ext cx="3657600" cy="1600200"/>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3200" b="1" dirty="0" smtClean="0">
                <a:solidFill>
                  <a:schemeClr val="tx1"/>
                </a:solidFill>
              </a:rPr>
              <a:t>Spark SQL</a:t>
            </a:r>
          </a:p>
        </p:txBody>
      </p:sp>
      <p:sp>
        <p:nvSpPr>
          <p:cNvPr id="7" name="Rectangle 6"/>
          <p:cNvSpPr/>
          <p:nvPr/>
        </p:nvSpPr>
        <p:spPr>
          <a:xfrm>
            <a:off x="4648200" y="3352800"/>
            <a:ext cx="3200400" cy="1600200"/>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3200" b="1" dirty="0" smtClean="0">
                <a:solidFill>
                  <a:schemeClr val="tx1"/>
                </a:solidFill>
              </a:rPr>
              <a:t>Spark Streaming</a:t>
            </a:r>
          </a:p>
        </p:txBody>
      </p:sp>
      <p:sp>
        <p:nvSpPr>
          <p:cNvPr id="8" name="Rectangle 7"/>
          <p:cNvSpPr/>
          <p:nvPr/>
        </p:nvSpPr>
        <p:spPr>
          <a:xfrm>
            <a:off x="8013700" y="3352800"/>
            <a:ext cx="2806700" cy="1600200"/>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3200" b="1" dirty="0" err="1" smtClean="0">
                <a:solidFill>
                  <a:schemeClr val="tx1"/>
                </a:solidFill>
              </a:rPr>
              <a:t>MLLib</a:t>
            </a:r>
            <a:endParaRPr lang="en-US" sz="3200" b="1" dirty="0" smtClean="0">
              <a:solidFill>
                <a:schemeClr val="tx1"/>
              </a:solidFill>
            </a:endParaRPr>
          </a:p>
        </p:txBody>
      </p:sp>
      <p:sp>
        <p:nvSpPr>
          <p:cNvPr id="9" name="Rectangle 8"/>
          <p:cNvSpPr/>
          <p:nvPr/>
        </p:nvSpPr>
        <p:spPr>
          <a:xfrm>
            <a:off x="10972800" y="3352800"/>
            <a:ext cx="3276600" cy="1600200"/>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3200" b="1" dirty="0" smtClean="0">
                <a:solidFill>
                  <a:schemeClr val="tx1"/>
                </a:solidFill>
              </a:rPr>
              <a:t>GraphX</a:t>
            </a:r>
          </a:p>
        </p:txBody>
      </p:sp>
      <p:sp>
        <p:nvSpPr>
          <p:cNvPr id="3" name="Down Arrow 2"/>
          <p:cNvSpPr/>
          <p:nvPr/>
        </p:nvSpPr>
        <p:spPr>
          <a:xfrm>
            <a:off x="5454315" y="2059613"/>
            <a:ext cx="1588169" cy="1034716"/>
          </a:xfrm>
          <a:prstGeom prst="downArrow">
            <a:avLst/>
          </a:prstGeom>
          <a:solidFill>
            <a:schemeClr val="accent1">
              <a:lumMod val="20000"/>
              <a:lumOff val="80000"/>
            </a:schemeClr>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spTree>
    <p:extLst>
      <p:ext uri="{BB962C8B-B14F-4D97-AF65-F5344CB8AC3E}">
        <p14:creationId xmlns:p14="http://schemas.microsoft.com/office/powerpoint/2010/main" val="473207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74710"/>
            <a:ext cx="13167360" cy="484748"/>
          </a:xfrm>
        </p:spPr>
        <p:txBody>
          <a:bodyPr/>
          <a:lstStyle/>
          <a:p>
            <a:r>
              <a:rPr lang="en-US" dirty="0" smtClean="0"/>
              <a:t>Spark Streaming</a:t>
            </a:r>
            <a:endParaRPr lang="en-US" dirty="0"/>
          </a:p>
        </p:txBody>
      </p:sp>
      <p:sp>
        <p:nvSpPr>
          <p:cNvPr id="3" name="Content Placeholder 2"/>
          <p:cNvSpPr>
            <a:spLocks noGrp="1"/>
          </p:cNvSpPr>
          <p:nvPr>
            <p:ph sz="quarter" idx="10"/>
          </p:nvPr>
        </p:nvSpPr>
        <p:spPr>
          <a:xfrm>
            <a:off x="841494" y="2305050"/>
            <a:ext cx="13167360" cy="2240613"/>
          </a:xfrm>
        </p:spPr>
        <p:txBody>
          <a:bodyPr/>
          <a:lstStyle/>
          <a:p>
            <a:r>
              <a:rPr lang="en-US" dirty="0" smtClean="0"/>
              <a:t>Extension of Spark Core API</a:t>
            </a:r>
          </a:p>
          <a:p>
            <a:r>
              <a:rPr lang="en-US" dirty="0" smtClean="0"/>
              <a:t>Stream processing of live data streams</a:t>
            </a:r>
          </a:p>
          <a:p>
            <a:pPr lvl="1"/>
            <a:r>
              <a:rPr lang="en-US" dirty="0" smtClean="0"/>
              <a:t>Scalable</a:t>
            </a:r>
          </a:p>
          <a:p>
            <a:pPr lvl="1"/>
            <a:r>
              <a:rPr lang="en-US" dirty="0" smtClean="0"/>
              <a:t>High-throughput</a:t>
            </a:r>
          </a:p>
          <a:p>
            <a:pPr lvl="1"/>
            <a:r>
              <a:rPr lang="en-US" dirty="0" smtClean="0"/>
              <a:t>Fault-tolerant</a:t>
            </a:r>
          </a:p>
        </p:txBody>
      </p:sp>
      <p:sp>
        <p:nvSpPr>
          <p:cNvPr id="4" name="Content Placeholder 3"/>
          <p:cNvSpPr>
            <a:spLocks noGrp="1"/>
          </p:cNvSpPr>
          <p:nvPr>
            <p:ph sz="quarter" idx="11"/>
          </p:nvPr>
        </p:nvSpPr>
        <p:spPr>
          <a:xfrm>
            <a:off x="841494" y="1794674"/>
            <a:ext cx="13167360" cy="377026"/>
          </a:xfrm>
        </p:spPr>
        <p:txBody>
          <a:bodyPr/>
          <a:lstStyle/>
          <a:p>
            <a:r>
              <a:rPr lang="en-US" dirty="0" smtClean="0"/>
              <a:t>Overview</a:t>
            </a:r>
            <a:endParaRPr lang="en-US" dirty="0"/>
          </a:p>
        </p:txBody>
      </p:sp>
      <p:pic>
        <p:nvPicPr>
          <p:cNvPr id="7" name="Picture 6" descr="streaming-ar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539" y="3256917"/>
            <a:ext cx="9607810" cy="3590632"/>
          </a:xfrm>
          <a:prstGeom prst="rect">
            <a:avLst/>
          </a:prstGeom>
        </p:spPr>
      </p:pic>
      <p:sp>
        <p:nvSpPr>
          <p:cNvPr id="5" name="Frame 4"/>
          <p:cNvSpPr/>
          <p:nvPr/>
        </p:nvSpPr>
        <p:spPr>
          <a:xfrm>
            <a:off x="4668254" y="6307865"/>
            <a:ext cx="1639240" cy="446379"/>
          </a:xfrm>
          <a:prstGeom prst="frame">
            <a:avLst/>
          </a:prstGeom>
          <a:solidFill>
            <a:srgbClr val="92D050"/>
          </a:solidFill>
          <a:ln w="1270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400" b="1" dirty="0" err="1" smtClean="0">
                <a:solidFill>
                  <a:schemeClr val="tx1"/>
                </a:solidFill>
              </a:rPr>
              <a:t>ZeroMQ</a:t>
            </a:r>
            <a:endParaRPr lang="en-US" sz="2400" b="1" dirty="0" smtClean="0">
              <a:solidFill>
                <a:schemeClr val="tx1"/>
              </a:solidFill>
            </a:endParaRPr>
          </a:p>
        </p:txBody>
      </p:sp>
      <p:sp>
        <p:nvSpPr>
          <p:cNvPr id="8" name="Frame 7"/>
          <p:cNvSpPr/>
          <p:nvPr/>
        </p:nvSpPr>
        <p:spPr>
          <a:xfrm>
            <a:off x="4668254" y="6830529"/>
            <a:ext cx="1639240" cy="446379"/>
          </a:xfrm>
          <a:prstGeom prst="frame">
            <a:avLst/>
          </a:prstGeom>
          <a:solidFill>
            <a:srgbClr val="92D050"/>
          </a:solidFill>
          <a:ln w="1270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400" b="1" dirty="0" smtClean="0">
                <a:solidFill>
                  <a:schemeClr val="tx1"/>
                </a:solidFill>
              </a:rPr>
              <a:t>MQTT</a:t>
            </a:r>
          </a:p>
        </p:txBody>
      </p:sp>
    </p:spTree>
    <p:extLst>
      <p:ext uri="{BB962C8B-B14F-4D97-AF65-F5344CB8AC3E}">
        <p14:creationId xmlns:p14="http://schemas.microsoft.com/office/powerpoint/2010/main" val="78987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74710"/>
            <a:ext cx="13167360" cy="484748"/>
          </a:xfrm>
        </p:spPr>
        <p:txBody>
          <a:bodyPr/>
          <a:lstStyle/>
          <a:p>
            <a:r>
              <a:rPr lang="en-US" dirty="0" smtClean="0"/>
              <a:t>Spark Streaming</a:t>
            </a:r>
            <a:endParaRPr lang="en-US" dirty="0"/>
          </a:p>
        </p:txBody>
      </p:sp>
      <p:pic>
        <p:nvPicPr>
          <p:cNvPr id="5" name="Picture 4" descr="streaming-fl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743200"/>
            <a:ext cx="12292750" cy="2743200"/>
          </a:xfrm>
          <a:prstGeom prst="rect">
            <a:avLst/>
          </a:prstGeom>
        </p:spPr>
      </p:pic>
    </p:spTree>
    <p:extLst>
      <p:ext uri="{BB962C8B-B14F-4D97-AF65-F5344CB8AC3E}">
        <p14:creationId xmlns:p14="http://schemas.microsoft.com/office/powerpoint/2010/main" val="43661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74710"/>
            <a:ext cx="13167360" cy="484748"/>
          </a:xfrm>
        </p:spPr>
        <p:txBody>
          <a:bodyPr/>
          <a:lstStyle/>
          <a:p>
            <a:r>
              <a:rPr lang="en-US" dirty="0" smtClean="0"/>
              <a:t>Spark Streaming</a:t>
            </a:r>
            <a:endParaRPr lang="en-US" dirty="0"/>
          </a:p>
        </p:txBody>
      </p:sp>
      <p:sp>
        <p:nvSpPr>
          <p:cNvPr id="4" name="Content Placeholder 3"/>
          <p:cNvSpPr>
            <a:spLocks noGrp="1"/>
          </p:cNvSpPr>
          <p:nvPr>
            <p:ph sz="quarter" idx="11"/>
          </p:nvPr>
        </p:nvSpPr>
        <p:spPr>
          <a:xfrm>
            <a:off x="841494" y="1794674"/>
            <a:ext cx="13167360" cy="377026"/>
          </a:xfrm>
        </p:spPr>
        <p:txBody>
          <a:bodyPr/>
          <a:lstStyle/>
          <a:p>
            <a:r>
              <a:rPr lang="en-US" dirty="0" smtClean="0"/>
              <a:t>Discretized Streams (</a:t>
            </a:r>
            <a:r>
              <a:rPr lang="en-US" dirty="0" err="1" smtClean="0"/>
              <a:t>DStreams</a:t>
            </a:r>
            <a:r>
              <a:rPr lang="en-US" dirty="0" smtClean="0"/>
              <a:t>)</a:t>
            </a:r>
            <a:endParaRPr lang="en-US" dirty="0"/>
          </a:p>
        </p:txBody>
      </p:sp>
      <p:pic>
        <p:nvPicPr>
          <p:cNvPr id="3" name="Picture 2" descr="streaming-dstre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4343400"/>
            <a:ext cx="11277600" cy="2470528"/>
          </a:xfrm>
          <a:prstGeom prst="rect">
            <a:avLst/>
          </a:prstGeom>
        </p:spPr>
      </p:pic>
      <p:sp>
        <p:nvSpPr>
          <p:cNvPr id="6" name="Content Placeholder 2"/>
          <p:cNvSpPr>
            <a:spLocks noGrp="1"/>
          </p:cNvSpPr>
          <p:nvPr>
            <p:ph sz="quarter" idx="10"/>
          </p:nvPr>
        </p:nvSpPr>
        <p:spPr>
          <a:xfrm>
            <a:off x="841494" y="2305050"/>
            <a:ext cx="13167360" cy="1632242"/>
          </a:xfrm>
        </p:spPr>
        <p:txBody>
          <a:bodyPr/>
          <a:lstStyle/>
          <a:p>
            <a:r>
              <a:rPr lang="en-US" dirty="0" smtClean="0"/>
              <a:t>High-level abstraction representing </a:t>
            </a:r>
            <a:r>
              <a:rPr lang="en-US" b="1" dirty="0" smtClean="0"/>
              <a:t>continuous stream of data</a:t>
            </a:r>
          </a:p>
          <a:p>
            <a:r>
              <a:rPr lang="en-US" dirty="0" smtClean="0"/>
              <a:t>Internally represented as a sequence of RDDs</a:t>
            </a:r>
          </a:p>
          <a:p>
            <a:r>
              <a:rPr lang="en-US" dirty="0" smtClean="0"/>
              <a:t>Operation applied on a </a:t>
            </a:r>
            <a:r>
              <a:rPr lang="en-US" dirty="0" err="1" smtClean="0"/>
              <a:t>DStream</a:t>
            </a:r>
            <a:r>
              <a:rPr lang="en-US" dirty="0" smtClean="0"/>
              <a:t> translates to operations on the underlying RDDs</a:t>
            </a:r>
          </a:p>
        </p:txBody>
      </p:sp>
    </p:spTree>
    <p:extLst>
      <p:ext uri="{BB962C8B-B14F-4D97-AF65-F5344CB8AC3E}">
        <p14:creationId xmlns:p14="http://schemas.microsoft.com/office/powerpoint/2010/main" val="21703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Transformations on </a:t>
            </a:r>
            <a:r>
              <a:rPr lang="en-US" dirty="0" err="1" smtClean="0"/>
              <a:t>Dstreams</a:t>
            </a:r>
            <a:r>
              <a:rPr lang="en-US" dirty="0" smtClean="0"/>
              <a:t> - 1 of 2</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2349500"/>
            <a:ext cx="11747500" cy="3530600"/>
          </a:xfrm>
          <a:prstGeom prst="rect">
            <a:avLst/>
          </a:prstGeom>
        </p:spPr>
      </p:pic>
    </p:spTree>
    <p:extLst>
      <p:ext uri="{BB962C8B-B14F-4D97-AF65-F5344CB8AC3E}">
        <p14:creationId xmlns:p14="http://schemas.microsoft.com/office/powerpoint/2010/main" val="22414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Transformations on </a:t>
            </a:r>
            <a:r>
              <a:rPr lang="en-US" dirty="0" err="1" smtClean="0"/>
              <a:t>Dstreams</a:t>
            </a:r>
            <a:r>
              <a:rPr lang="en-US" dirty="0" smtClean="0"/>
              <a:t> – 2 of 2</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290" y="1375611"/>
            <a:ext cx="11709400" cy="6248400"/>
          </a:xfrm>
          <a:prstGeom prst="rect">
            <a:avLst/>
          </a:prstGeom>
        </p:spPr>
      </p:pic>
      <p:sp>
        <p:nvSpPr>
          <p:cNvPr id="7" name="Rounded Rectangle 6"/>
          <p:cNvSpPr/>
          <p:nvPr/>
        </p:nvSpPr>
        <p:spPr>
          <a:xfrm>
            <a:off x="618291" y="6774024"/>
            <a:ext cx="2162232" cy="335903"/>
          </a:xfrm>
          <a:prstGeom prst="roundRect">
            <a:avLst/>
          </a:prstGeom>
          <a:solidFill>
            <a:schemeClr val="accent1">
              <a:alpha val="19000"/>
            </a:schemeClr>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sp>
        <p:nvSpPr>
          <p:cNvPr id="8" name="Rounded Rectangle 7"/>
          <p:cNvSpPr/>
          <p:nvPr/>
        </p:nvSpPr>
        <p:spPr>
          <a:xfrm>
            <a:off x="618287" y="4612433"/>
            <a:ext cx="2535459" cy="332791"/>
          </a:xfrm>
          <a:prstGeom prst="roundRect">
            <a:avLst/>
          </a:prstGeom>
          <a:solidFill>
            <a:schemeClr val="accent1">
              <a:alpha val="19000"/>
            </a:schemeClr>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spTree>
    <p:extLst>
      <p:ext uri="{BB962C8B-B14F-4D97-AF65-F5344CB8AC3E}">
        <p14:creationId xmlns:p14="http://schemas.microsoft.com/office/powerpoint/2010/main" val="9299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74710"/>
            <a:ext cx="13167360" cy="484748"/>
          </a:xfrm>
        </p:spPr>
        <p:txBody>
          <a:bodyPr/>
          <a:lstStyle/>
          <a:p>
            <a:r>
              <a:rPr lang="en-US" dirty="0" smtClean="0"/>
              <a:t>Spark Streaming</a:t>
            </a:r>
            <a:endParaRPr lang="en-US" dirty="0"/>
          </a:p>
        </p:txBody>
      </p:sp>
      <p:sp>
        <p:nvSpPr>
          <p:cNvPr id="4" name="Content Placeholder 3"/>
          <p:cNvSpPr>
            <a:spLocks noGrp="1"/>
          </p:cNvSpPr>
          <p:nvPr>
            <p:ph sz="quarter" idx="11"/>
          </p:nvPr>
        </p:nvSpPr>
        <p:spPr>
          <a:xfrm>
            <a:off x="841494" y="1794674"/>
            <a:ext cx="13167360" cy="377026"/>
          </a:xfrm>
        </p:spPr>
        <p:txBody>
          <a:bodyPr/>
          <a:lstStyle/>
          <a:p>
            <a:r>
              <a:rPr lang="en-US" dirty="0" smtClean="0"/>
              <a:t>Example: </a:t>
            </a:r>
            <a:r>
              <a:rPr lang="en-US" i="1" dirty="0" err="1" smtClean="0"/>
              <a:t>flatMap</a:t>
            </a:r>
            <a:r>
              <a:rPr lang="en-US" i="1" dirty="0" smtClean="0"/>
              <a:t> </a:t>
            </a:r>
            <a:r>
              <a:rPr lang="en-US" dirty="0" smtClean="0"/>
              <a:t>operation</a:t>
            </a:r>
            <a:endParaRPr lang="en-US" dirty="0"/>
          </a:p>
        </p:txBody>
      </p:sp>
      <p:pic>
        <p:nvPicPr>
          <p:cNvPr id="5" name="Picture 4" descr="streaming-dstream-o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667000"/>
            <a:ext cx="11141697" cy="3962400"/>
          </a:xfrm>
          <a:prstGeom prst="rect">
            <a:avLst/>
          </a:prstGeom>
        </p:spPr>
      </p:pic>
    </p:spTree>
    <p:extLst>
      <p:ext uri="{BB962C8B-B14F-4D97-AF65-F5344CB8AC3E}">
        <p14:creationId xmlns:p14="http://schemas.microsoft.com/office/powerpoint/2010/main" val="132959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74710"/>
            <a:ext cx="13167360" cy="484748"/>
          </a:xfrm>
        </p:spPr>
        <p:txBody>
          <a:bodyPr/>
          <a:lstStyle/>
          <a:p>
            <a:r>
              <a:rPr lang="en-US" dirty="0" smtClean="0"/>
              <a:t>Spark Streaming</a:t>
            </a:r>
            <a:endParaRPr lang="en-US" dirty="0"/>
          </a:p>
        </p:txBody>
      </p:sp>
      <p:sp>
        <p:nvSpPr>
          <p:cNvPr id="3" name="Content Placeholder 2"/>
          <p:cNvSpPr>
            <a:spLocks noGrp="1"/>
          </p:cNvSpPr>
          <p:nvPr>
            <p:ph sz="quarter" idx="10"/>
          </p:nvPr>
        </p:nvSpPr>
        <p:spPr>
          <a:xfrm>
            <a:off x="841494" y="2305050"/>
            <a:ext cx="13167360" cy="394980"/>
          </a:xfrm>
        </p:spPr>
        <p:txBody>
          <a:bodyPr/>
          <a:lstStyle/>
          <a:p>
            <a:r>
              <a:rPr lang="en-US" dirty="0" smtClean="0"/>
              <a:t>Apply transformations over a sliding window of data, e.g. rolling average</a:t>
            </a:r>
          </a:p>
        </p:txBody>
      </p:sp>
      <p:sp>
        <p:nvSpPr>
          <p:cNvPr id="4" name="Content Placeholder 3"/>
          <p:cNvSpPr>
            <a:spLocks noGrp="1"/>
          </p:cNvSpPr>
          <p:nvPr>
            <p:ph sz="quarter" idx="11"/>
          </p:nvPr>
        </p:nvSpPr>
        <p:spPr>
          <a:xfrm>
            <a:off x="841494" y="1794674"/>
            <a:ext cx="13167360" cy="377026"/>
          </a:xfrm>
        </p:spPr>
        <p:txBody>
          <a:bodyPr/>
          <a:lstStyle/>
          <a:p>
            <a:r>
              <a:rPr lang="en-US" dirty="0" smtClean="0"/>
              <a:t>Window Operations</a:t>
            </a:r>
            <a:endParaRPr lang="en-US" dirty="0"/>
          </a:p>
        </p:txBody>
      </p:sp>
      <p:pic>
        <p:nvPicPr>
          <p:cNvPr id="5" name="Picture 4" descr="streaming-dstream-wind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494" y="2700030"/>
            <a:ext cx="9565458" cy="37338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493" y="6309560"/>
            <a:ext cx="11250979" cy="810070"/>
          </a:xfrm>
          <a:prstGeom prst="rect">
            <a:avLst/>
          </a:prstGeom>
        </p:spPr>
      </p:pic>
    </p:spTree>
    <p:extLst>
      <p:ext uri="{BB962C8B-B14F-4D97-AF65-F5344CB8AC3E}">
        <p14:creationId xmlns:p14="http://schemas.microsoft.com/office/powerpoint/2010/main" val="26685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79551"/>
            <a:ext cx="13167360" cy="475066"/>
          </a:xfrm>
        </p:spPr>
        <p:txBody>
          <a:bodyPr/>
          <a:lstStyle/>
          <a:p>
            <a:r>
              <a:rPr lang="en-US" dirty="0" smtClean="0"/>
              <a:t>Window Transformations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494" y="1402412"/>
            <a:ext cx="9923624" cy="6662088"/>
          </a:xfrm>
          <a:prstGeom prst="rect">
            <a:avLst/>
          </a:prstGeom>
        </p:spPr>
      </p:pic>
    </p:spTree>
    <p:extLst>
      <p:ext uri="{BB962C8B-B14F-4D97-AF65-F5344CB8AC3E}">
        <p14:creationId xmlns:p14="http://schemas.microsoft.com/office/powerpoint/2010/main" val="15592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Agenda</a:t>
            </a:r>
          </a:p>
        </p:txBody>
      </p:sp>
      <p:sp>
        <p:nvSpPr>
          <p:cNvPr id="3" name="Content Placeholder 2"/>
          <p:cNvSpPr>
            <a:spLocks noGrp="1"/>
          </p:cNvSpPr>
          <p:nvPr>
            <p:ph sz="quarter" idx="10"/>
          </p:nvPr>
        </p:nvSpPr>
        <p:spPr>
          <a:xfrm>
            <a:off x="4794637" y="1620185"/>
            <a:ext cx="8637582" cy="3447098"/>
          </a:xfrm>
        </p:spPr>
        <p:txBody>
          <a:bodyPr/>
          <a:lstStyle/>
          <a:p>
            <a:r>
              <a:rPr lang="en-US" dirty="0" smtClean="0"/>
              <a:t>Background</a:t>
            </a:r>
          </a:p>
          <a:p>
            <a:r>
              <a:rPr lang="en-US" dirty="0" smtClean="0"/>
              <a:t>Apache Spark Streaming</a:t>
            </a:r>
          </a:p>
          <a:p>
            <a:r>
              <a:rPr lang="en-US" dirty="0" smtClean="0"/>
              <a:t>Apache Kafka</a:t>
            </a:r>
          </a:p>
          <a:p>
            <a:r>
              <a:rPr lang="en-US" dirty="0" smtClean="0"/>
              <a:t>Apache </a:t>
            </a:r>
            <a:r>
              <a:rPr lang="en-US" dirty="0" err="1" smtClean="0"/>
              <a:t>NiFi</a:t>
            </a:r>
            <a:endParaRPr lang="en-US" dirty="0" smtClean="0"/>
          </a:p>
          <a:p>
            <a:r>
              <a:rPr lang="en-US" dirty="0" smtClean="0"/>
              <a:t>Demo</a:t>
            </a:r>
            <a:endParaRPr lang="en-US" dirty="0"/>
          </a:p>
        </p:txBody>
      </p:sp>
    </p:spTree>
    <p:extLst>
      <p:ext uri="{BB962C8B-B14F-4D97-AF65-F5344CB8AC3E}">
        <p14:creationId xmlns:p14="http://schemas.microsoft.com/office/powerpoint/2010/main" val="105655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Join Operations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494" y="1317873"/>
            <a:ext cx="6890105" cy="174145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494" y="3519464"/>
            <a:ext cx="9655928" cy="176239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494" y="5741993"/>
            <a:ext cx="12717855" cy="1571318"/>
          </a:xfrm>
          <a:prstGeom prst="rect">
            <a:avLst/>
          </a:prstGeom>
        </p:spPr>
      </p:pic>
    </p:spTree>
    <p:extLst>
      <p:ext uri="{BB962C8B-B14F-4D97-AF65-F5344CB8AC3E}">
        <p14:creationId xmlns:p14="http://schemas.microsoft.com/office/powerpoint/2010/main" val="120579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Streaming </a:t>
            </a:r>
            <a:r>
              <a:rPr lang="en-US" dirty="0" err="1" smtClean="0"/>
              <a:t>MLlib</a:t>
            </a:r>
            <a:endParaRPr lang="en-US" dirty="0"/>
          </a:p>
        </p:txBody>
      </p:sp>
      <p:sp>
        <p:nvSpPr>
          <p:cNvPr id="3" name="Content Placeholder 2"/>
          <p:cNvSpPr>
            <a:spLocks noGrp="1"/>
          </p:cNvSpPr>
          <p:nvPr>
            <p:ph sz="quarter" idx="10"/>
          </p:nvPr>
        </p:nvSpPr>
        <p:spPr>
          <a:xfrm>
            <a:off x="841494" y="2305050"/>
            <a:ext cx="13167360" cy="2243691"/>
          </a:xfrm>
        </p:spPr>
        <p:txBody>
          <a:bodyPr/>
          <a:lstStyle/>
          <a:p>
            <a:r>
              <a:rPr lang="en-US" dirty="0" smtClean="0"/>
              <a:t>Streaming Significance Testing (A/B Testing)</a:t>
            </a:r>
          </a:p>
          <a:p>
            <a:r>
              <a:rPr lang="en-US" dirty="0" smtClean="0"/>
              <a:t>Streaming Linear Regression</a:t>
            </a:r>
          </a:p>
          <a:p>
            <a:r>
              <a:rPr lang="en-US" dirty="0" smtClean="0"/>
              <a:t>Streaming K-means</a:t>
            </a:r>
          </a:p>
          <a:p>
            <a:endParaRPr lang="en-US" dirty="0"/>
          </a:p>
        </p:txBody>
      </p:sp>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167355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uster-over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7320" y="620959"/>
            <a:ext cx="5277017" cy="2532260"/>
          </a:xfrm>
          <a:prstGeom prst="rect">
            <a:avLst/>
          </a:prstGeom>
        </p:spPr>
      </p:pic>
      <p:sp>
        <p:nvSpPr>
          <p:cNvPr id="2" name="Title 1"/>
          <p:cNvSpPr>
            <a:spLocks noGrp="1"/>
          </p:cNvSpPr>
          <p:nvPr>
            <p:ph type="ctrTitle"/>
          </p:nvPr>
        </p:nvSpPr>
        <p:spPr/>
        <p:txBody>
          <a:bodyPr/>
          <a:lstStyle/>
          <a:p>
            <a:r>
              <a:rPr lang="en-US" dirty="0" err="1" smtClean="0"/>
              <a:t>Checkpointing</a:t>
            </a:r>
            <a:endParaRPr lang="en-US" dirty="0"/>
          </a:p>
        </p:txBody>
      </p:sp>
      <p:sp>
        <p:nvSpPr>
          <p:cNvPr id="3" name="Content Placeholder 2"/>
          <p:cNvSpPr>
            <a:spLocks noGrp="1"/>
          </p:cNvSpPr>
          <p:nvPr>
            <p:ph sz="quarter" idx="10"/>
          </p:nvPr>
        </p:nvSpPr>
        <p:spPr>
          <a:xfrm>
            <a:off x="841494" y="2305050"/>
            <a:ext cx="13167360" cy="3804118"/>
          </a:xfrm>
        </p:spPr>
        <p:txBody>
          <a:bodyPr/>
          <a:lstStyle/>
          <a:p>
            <a:r>
              <a:rPr lang="en-US" b="1" dirty="0" smtClean="0"/>
              <a:t>Recovery from system failures</a:t>
            </a:r>
            <a:r>
              <a:rPr lang="en-US" dirty="0" smtClean="0"/>
              <a:t>, JVM failures, etc.</a:t>
            </a:r>
          </a:p>
          <a:p>
            <a:r>
              <a:rPr lang="en-US" b="1" dirty="0" smtClean="0"/>
              <a:t>Metadata </a:t>
            </a:r>
            <a:r>
              <a:rPr lang="en-US" b="1" dirty="0" err="1" smtClean="0"/>
              <a:t>Checkpointing</a:t>
            </a:r>
            <a:r>
              <a:rPr lang="en-US" b="1" dirty="0" smtClean="0"/>
              <a:t> </a:t>
            </a:r>
            <a:r>
              <a:rPr lang="en-US" dirty="0" smtClean="0"/>
              <a:t>	</a:t>
            </a:r>
            <a:r>
              <a:rPr lang="en-US" dirty="0" smtClean="0">
                <a:sym typeface="Wingdings"/>
              </a:rPr>
              <a:t></a:t>
            </a:r>
            <a:r>
              <a:rPr lang="en-US" dirty="0" smtClean="0"/>
              <a:t> </a:t>
            </a:r>
            <a:r>
              <a:rPr lang="en-US" b="1" dirty="0" smtClean="0"/>
              <a:t>driver failures</a:t>
            </a:r>
            <a:r>
              <a:rPr lang="en-US" dirty="0" smtClean="0"/>
              <a:t> </a:t>
            </a:r>
            <a:r>
              <a:rPr lang="en-US" b="1" dirty="0" smtClean="0"/>
              <a:t>recovery</a:t>
            </a:r>
          </a:p>
          <a:p>
            <a:r>
              <a:rPr lang="en-US" b="1" dirty="0" smtClean="0">
                <a:sym typeface="Wingdings"/>
              </a:rPr>
              <a:t>Data </a:t>
            </a:r>
            <a:r>
              <a:rPr lang="en-US" b="1" dirty="0" err="1" smtClean="0">
                <a:sym typeface="Wingdings"/>
              </a:rPr>
              <a:t>Checkpointing</a:t>
            </a:r>
            <a:r>
              <a:rPr lang="en-US" dirty="0" smtClean="0">
                <a:sym typeface="Wingdings"/>
              </a:rPr>
              <a:t>			 </a:t>
            </a:r>
            <a:r>
              <a:rPr lang="en-US" b="1" dirty="0" smtClean="0">
                <a:sym typeface="Wingdings"/>
              </a:rPr>
              <a:t>saving generated RDDs to storage</a:t>
            </a:r>
          </a:p>
          <a:p>
            <a:pPr lvl="1"/>
            <a:r>
              <a:rPr lang="en-US" dirty="0" smtClean="0">
                <a:sym typeface="Wingdings"/>
              </a:rPr>
              <a:t>Esp. relevant when data combined across batches</a:t>
            </a:r>
            <a:br>
              <a:rPr lang="en-US" dirty="0" smtClean="0">
                <a:sym typeface="Wingdings"/>
              </a:rPr>
            </a:br>
            <a:r>
              <a:rPr lang="en-US" dirty="0" smtClean="0">
                <a:sym typeface="Wingdings"/>
              </a:rPr>
              <a:t>		i.e. when generated RDDs depend on RDDs from previous batches</a:t>
            </a:r>
          </a:p>
          <a:p>
            <a:r>
              <a:rPr lang="en-US" dirty="0" err="1"/>
              <a:t>Checkpointing</a:t>
            </a:r>
            <a:r>
              <a:rPr lang="en-US" dirty="0"/>
              <a:t> </a:t>
            </a:r>
            <a:r>
              <a:rPr lang="en-US" dirty="0" smtClean="0">
                <a:sym typeface="Wingdings"/>
              </a:rPr>
              <a:t>is enabled by specifying a fault-tolerant storage (HDFS, S3, </a:t>
            </a:r>
            <a:r>
              <a:rPr lang="is-IS" dirty="0" smtClean="0">
                <a:sym typeface="Wingdings"/>
              </a:rPr>
              <a:t>…)</a:t>
            </a:r>
            <a:endParaRPr lang="en-US" dirty="0" smtClean="0">
              <a:sym typeface="Wingdings"/>
            </a:endParaRPr>
          </a:p>
          <a:p>
            <a:pPr lvl="1"/>
            <a:endParaRPr lang="en-US" dirty="0" smtClean="0"/>
          </a:p>
          <a:p>
            <a:pPr lvl="1"/>
            <a:endParaRPr lang="en-US" dirty="0" smtClean="0"/>
          </a:p>
        </p:txBody>
      </p:sp>
      <p:sp>
        <p:nvSpPr>
          <p:cNvPr id="4" name="Content Placeholder 3"/>
          <p:cNvSpPr>
            <a:spLocks noGrp="1"/>
          </p:cNvSpPr>
          <p:nvPr>
            <p:ph sz="quarter" idx="11"/>
          </p:nvPr>
        </p:nvSpPr>
        <p:spPr/>
        <p:txBody>
          <a:bodyPr/>
          <a:lstStyle/>
          <a:p>
            <a:r>
              <a:rPr lang="en-US" dirty="0" smtClean="0"/>
              <a:t>When Apps Need to Operate 24/7</a:t>
            </a:r>
            <a:endParaRPr lang="en-US" dirty="0"/>
          </a:p>
        </p:txBody>
      </p:sp>
    </p:spTree>
    <p:extLst>
      <p:ext uri="{BB962C8B-B14F-4D97-AF65-F5344CB8AC3E}">
        <p14:creationId xmlns:p14="http://schemas.microsoft.com/office/powerpoint/2010/main" val="94119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Initialize Streaming Context</a:t>
            </a:r>
            <a:endParaRPr lang="en-US" dirty="0"/>
          </a:p>
        </p:txBody>
      </p:sp>
      <p:pic>
        <p:nvPicPr>
          <p:cNvPr id="6" name="Content Placeholder 5"/>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841494" y="1857347"/>
            <a:ext cx="9999703" cy="3229476"/>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215" y="5791638"/>
            <a:ext cx="14173917" cy="1405797"/>
          </a:xfrm>
          <a:prstGeom prst="rect">
            <a:avLst/>
          </a:prstGeom>
        </p:spPr>
      </p:pic>
    </p:spTree>
    <p:extLst>
      <p:ext uri="{BB962C8B-B14F-4D97-AF65-F5344CB8AC3E}">
        <p14:creationId xmlns:p14="http://schemas.microsoft.com/office/powerpoint/2010/main" val="139171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22833" y="1969148"/>
            <a:ext cx="13167360" cy="4256550"/>
          </a:xfrm>
        </p:spPr>
        <p:txBody>
          <a:bodyPr/>
          <a:lstStyle/>
          <a:p>
            <a:pPr marL="514350" indent="-514350">
              <a:buFont typeface="+mj-lt"/>
              <a:buAutoNum type="arabicPeriod"/>
            </a:pPr>
            <a:r>
              <a:rPr lang="en-US" b="1" dirty="0" smtClean="0"/>
              <a:t>Define</a:t>
            </a:r>
            <a:r>
              <a:rPr lang="en-US" dirty="0" smtClean="0"/>
              <a:t> </a:t>
            </a:r>
            <a:r>
              <a:rPr lang="en-US" dirty="0"/>
              <a:t>the </a:t>
            </a:r>
            <a:r>
              <a:rPr lang="en-US" b="1" dirty="0"/>
              <a:t>input</a:t>
            </a:r>
            <a:r>
              <a:rPr lang="en-US" dirty="0"/>
              <a:t> </a:t>
            </a:r>
            <a:r>
              <a:rPr lang="en-US" b="1" dirty="0"/>
              <a:t>sources</a:t>
            </a:r>
            <a:r>
              <a:rPr lang="en-US" dirty="0"/>
              <a:t> by creating input </a:t>
            </a:r>
            <a:r>
              <a:rPr lang="en-US" dirty="0" err="1" smtClean="0"/>
              <a:t>DStreams</a:t>
            </a:r>
            <a:endParaRPr lang="en-US" dirty="0"/>
          </a:p>
          <a:p>
            <a:pPr marL="514350" indent="-514350">
              <a:buFont typeface="+mj-lt"/>
              <a:buAutoNum type="arabicPeriod"/>
            </a:pPr>
            <a:r>
              <a:rPr lang="en-US" dirty="0"/>
              <a:t>Define the streaming computations by </a:t>
            </a:r>
            <a:r>
              <a:rPr lang="en-US" b="1" dirty="0"/>
              <a:t>applying</a:t>
            </a:r>
            <a:r>
              <a:rPr lang="en-US" dirty="0"/>
              <a:t> </a:t>
            </a:r>
            <a:r>
              <a:rPr lang="en-US" b="1" dirty="0"/>
              <a:t>transformation</a:t>
            </a:r>
            <a:r>
              <a:rPr lang="en-US" dirty="0"/>
              <a:t> and </a:t>
            </a:r>
            <a:r>
              <a:rPr lang="en-US" b="1" dirty="0"/>
              <a:t>output</a:t>
            </a:r>
            <a:r>
              <a:rPr lang="en-US" dirty="0"/>
              <a:t> </a:t>
            </a:r>
            <a:r>
              <a:rPr lang="en-US" b="1" dirty="0"/>
              <a:t>operations</a:t>
            </a:r>
            <a:r>
              <a:rPr lang="en-US" dirty="0"/>
              <a:t> to </a:t>
            </a:r>
            <a:r>
              <a:rPr lang="en-US" dirty="0" err="1" smtClean="0"/>
              <a:t>DStreams</a:t>
            </a:r>
            <a:endParaRPr lang="en-US" dirty="0"/>
          </a:p>
          <a:p>
            <a:pPr marL="514350" indent="-514350">
              <a:buFont typeface="+mj-lt"/>
              <a:buAutoNum type="arabicPeriod"/>
            </a:pPr>
            <a:r>
              <a:rPr lang="en-US" b="1" dirty="0"/>
              <a:t>Start</a:t>
            </a:r>
            <a:r>
              <a:rPr lang="en-US" dirty="0"/>
              <a:t> </a:t>
            </a:r>
            <a:r>
              <a:rPr lang="en-US" b="1" dirty="0" smtClean="0"/>
              <a:t>receiving data</a:t>
            </a:r>
            <a:r>
              <a:rPr lang="en-US" dirty="0" smtClean="0"/>
              <a:t> </a:t>
            </a:r>
            <a:r>
              <a:rPr lang="en-US" dirty="0"/>
              <a:t>and processing it using </a:t>
            </a:r>
            <a:r>
              <a:rPr lang="en-US" b="1" dirty="0" err="1"/>
              <a:t>streamingContext.start</a:t>
            </a:r>
            <a:r>
              <a:rPr lang="en-US" b="1" dirty="0" smtClean="0"/>
              <a:t>()</a:t>
            </a:r>
            <a:endParaRPr lang="en-US" b="1" dirty="0"/>
          </a:p>
          <a:p>
            <a:pPr marL="514350" indent="-514350">
              <a:buFont typeface="+mj-lt"/>
              <a:buAutoNum type="arabicPeriod"/>
            </a:pPr>
            <a:r>
              <a:rPr lang="en-US" b="1" dirty="0"/>
              <a:t>Wait</a:t>
            </a:r>
            <a:r>
              <a:rPr lang="en-US" dirty="0"/>
              <a:t> for the processing </a:t>
            </a:r>
            <a:r>
              <a:rPr lang="en-US" b="1" dirty="0"/>
              <a:t>to be stopped </a:t>
            </a:r>
            <a:r>
              <a:rPr lang="en-US" dirty="0"/>
              <a:t>(manually or due to any error) </a:t>
            </a:r>
            <a:r>
              <a:rPr lang="en-US" dirty="0" smtClean="0"/>
              <a:t>using</a:t>
            </a:r>
            <a:r>
              <a:rPr lang="en-US" dirty="0"/>
              <a:t> </a:t>
            </a:r>
            <a:r>
              <a:rPr lang="en-US" b="1" dirty="0" err="1"/>
              <a:t>streamingContext.awaitTermination</a:t>
            </a:r>
            <a:r>
              <a:rPr lang="en-US" b="1" dirty="0" smtClean="0"/>
              <a:t>()</a:t>
            </a:r>
            <a:endParaRPr lang="en-US" b="1" dirty="0"/>
          </a:p>
          <a:p>
            <a:pPr marL="514350" indent="-514350">
              <a:buFont typeface="+mj-lt"/>
              <a:buAutoNum type="arabicPeriod"/>
            </a:pPr>
            <a:r>
              <a:rPr lang="en-US" dirty="0"/>
              <a:t>The processing </a:t>
            </a:r>
            <a:r>
              <a:rPr lang="en-US" u="sng" dirty="0"/>
              <a:t>can be </a:t>
            </a:r>
            <a:r>
              <a:rPr lang="en-US" b="1" u="sng" dirty="0"/>
              <a:t>manually stopped</a:t>
            </a:r>
            <a:r>
              <a:rPr lang="en-US" b="1" dirty="0"/>
              <a:t> </a:t>
            </a:r>
            <a:r>
              <a:rPr lang="en-US" dirty="0"/>
              <a:t>using </a:t>
            </a:r>
            <a:r>
              <a:rPr lang="en-US" b="1" dirty="0" err="1"/>
              <a:t>streamingContext.stop</a:t>
            </a:r>
            <a:r>
              <a:rPr lang="en-US" b="1" dirty="0" smtClean="0"/>
              <a:t>()</a:t>
            </a:r>
            <a:endParaRPr lang="en-US" b="1" dirty="0"/>
          </a:p>
          <a:p>
            <a:pPr marL="514350" indent="-514350">
              <a:buFont typeface="+mj-lt"/>
              <a:buAutoNum type="arabicPeriod"/>
            </a:pPr>
            <a:endParaRPr lang="en-US" dirty="0"/>
          </a:p>
        </p:txBody>
      </p:sp>
      <p:sp>
        <p:nvSpPr>
          <p:cNvPr id="4" name="Content Placeholder 3"/>
          <p:cNvSpPr>
            <a:spLocks noGrp="1"/>
          </p:cNvSpPr>
          <p:nvPr>
            <p:ph sz="quarter" idx="11"/>
          </p:nvPr>
        </p:nvSpPr>
        <p:spPr>
          <a:xfrm>
            <a:off x="412286" y="1037130"/>
            <a:ext cx="13167360" cy="369460"/>
          </a:xfrm>
        </p:spPr>
        <p:txBody>
          <a:bodyPr/>
          <a:lstStyle/>
          <a:p>
            <a:r>
              <a:rPr lang="en-US" dirty="0"/>
              <a:t>After a context is defined, you have to do </a:t>
            </a:r>
            <a:r>
              <a:rPr lang="en-US"/>
              <a:t>the </a:t>
            </a:r>
            <a:r>
              <a:rPr lang="en-US" smtClean="0"/>
              <a:t>following</a:t>
            </a:r>
            <a:r>
              <a:rPr lang="en-US" dirty="0"/>
              <a:t>:</a:t>
            </a:r>
          </a:p>
        </p:txBody>
      </p:sp>
    </p:spTree>
    <p:extLst>
      <p:ext uri="{BB962C8B-B14F-4D97-AF65-F5344CB8AC3E}">
        <p14:creationId xmlns:p14="http://schemas.microsoft.com/office/powerpoint/2010/main" val="1719104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5170" y="495023"/>
            <a:ext cx="13167360" cy="470898"/>
          </a:xfrm>
        </p:spPr>
        <p:txBody>
          <a:bodyPr/>
          <a:lstStyle/>
          <a:p>
            <a:r>
              <a:rPr lang="en-US" dirty="0" smtClean="0"/>
              <a:t>Output Operations on </a:t>
            </a:r>
            <a:r>
              <a:rPr lang="en-US" dirty="0" err="1" smtClean="0"/>
              <a:t>DStreams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181100"/>
            <a:ext cx="11722100" cy="5867400"/>
          </a:xfrm>
          <a:prstGeom prst="rect">
            <a:avLst/>
          </a:prstGeom>
        </p:spPr>
      </p:pic>
      <p:sp>
        <p:nvSpPr>
          <p:cNvPr id="6" name="Rounded Rectangle 5"/>
          <p:cNvSpPr/>
          <p:nvPr/>
        </p:nvSpPr>
        <p:spPr>
          <a:xfrm>
            <a:off x="1447800" y="5505061"/>
            <a:ext cx="1780592" cy="317242"/>
          </a:xfrm>
          <a:prstGeom prst="roundRect">
            <a:avLst/>
          </a:prstGeom>
          <a:solidFill>
            <a:schemeClr val="accent1">
              <a:alpha val="19000"/>
            </a:schemeClr>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spTree>
    <p:extLst>
      <p:ext uri="{BB962C8B-B14F-4D97-AF65-F5344CB8AC3E}">
        <p14:creationId xmlns:p14="http://schemas.microsoft.com/office/powerpoint/2010/main" val="41347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3" y="3024917"/>
            <a:ext cx="13194792" cy="807913"/>
          </a:xfrm>
        </p:spPr>
        <p:txBody>
          <a:bodyPr/>
          <a:lstStyle/>
          <a:p>
            <a:r>
              <a:rPr lang="en-US" dirty="0" smtClean="0"/>
              <a:t>Apache Kafka</a:t>
            </a:r>
            <a:endParaRPr lang="en-US" dirty="0"/>
          </a:p>
        </p:txBody>
      </p:sp>
    </p:spTree>
    <p:extLst>
      <p:ext uri="{BB962C8B-B14F-4D97-AF65-F5344CB8AC3E}">
        <p14:creationId xmlns:p14="http://schemas.microsoft.com/office/powerpoint/2010/main" val="119004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58" y="665079"/>
            <a:ext cx="6946900" cy="1689100"/>
          </a:xfrm>
          <a:prstGeom prst="rect">
            <a:avLst/>
          </a:prstGeom>
        </p:spPr>
      </p:pic>
      <p:sp>
        <p:nvSpPr>
          <p:cNvPr id="3" name="Rounded Rectangle 2"/>
          <p:cNvSpPr/>
          <p:nvPr/>
        </p:nvSpPr>
        <p:spPr>
          <a:xfrm>
            <a:off x="2388664" y="2833884"/>
            <a:ext cx="1642188" cy="615821"/>
          </a:xfrm>
          <a:prstGeom prst="round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000" dirty="0" smtClean="0">
                <a:solidFill>
                  <a:schemeClr val="bg2"/>
                </a:solidFill>
              </a:rPr>
              <a:t>Producer 1 </a:t>
            </a:r>
          </a:p>
        </p:txBody>
      </p:sp>
      <p:sp>
        <p:nvSpPr>
          <p:cNvPr id="9" name="Rounded Rectangle 8"/>
          <p:cNvSpPr/>
          <p:nvPr/>
        </p:nvSpPr>
        <p:spPr>
          <a:xfrm>
            <a:off x="2388664" y="3628420"/>
            <a:ext cx="1642188" cy="615821"/>
          </a:xfrm>
          <a:prstGeom prst="round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000" dirty="0" smtClean="0">
                <a:solidFill>
                  <a:schemeClr val="bg2"/>
                </a:solidFill>
              </a:rPr>
              <a:t>Producer 2</a:t>
            </a:r>
          </a:p>
        </p:txBody>
      </p:sp>
      <p:sp>
        <p:nvSpPr>
          <p:cNvPr id="10" name="Rounded Rectangle 9"/>
          <p:cNvSpPr/>
          <p:nvPr/>
        </p:nvSpPr>
        <p:spPr>
          <a:xfrm>
            <a:off x="2388664" y="4426066"/>
            <a:ext cx="1642188" cy="615821"/>
          </a:xfrm>
          <a:prstGeom prst="round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000" dirty="0" smtClean="0">
                <a:solidFill>
                  <a:schemeClr val="bg2"/>
                </a:solidFill>
              </a:rPr>
              <a:t>Producer 2</a:t>
            </a:r>
          </a:p>
        </p:txBody>
      </p:sp>
      <p:sp>
        <p:nvSpPr>
          <p:cNvPr id="11" name="Rounded Rectangle 10"/>
          <p:cNvSpPr/>
          <p:nvPr/>
        </p:nvSpPr>
        <p:spPr>
          <a:xfrm>
            <a:off x="10042876" y="2833884"/>
            <a:ext cx="1751018" cy="615821"/>
          </a:xfrm>
          <a:prstGeom prst="roundRect">
            <a:avLst/>
          </a:prstGeom>
          <a:solidFill>
            <a:schemeClr val="accent2"/>
          </a:solidFill>
          <a:ln w="12700">
            <a:solidFill>
              <a:srgbClr val="00206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000" dirty="0" smtClean="0">
                <a:solidFill>
                  <a:schemeClr val="bg2"/>
                </a:solidFill>
              </a:rPr>
              <a:t>Consumer 1 </a:t>
            </a:r>
          </a:p>
        </p:txBody>
      </p:sp>
      <p:sp>
        <p:nvSpPr>
          <p:cNvPr id="12" name="Rounded Rectangle 11"/>
          <p:cNvSpPr/>
          <p:nvPr/>
        </p:nvSpPr>
        <p:spPr>
          <a:xfrm>
            <a:off x="10025050" y="3628419"/>
            <a:ext cx="1751018" cy="615821"/>
          </a:xfrm>
          <a:prstGeom prst="roundRect">
            <a:avLst/>
          </a:prstGeom>
          <a:solidFill>
            <a:schemeClr val="accent2"/>
          </a:solidFill>
          <a:ln w="12700">
            <a:solidFill>
              <a:srgbClr val="00206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000" dirty="0" smtClean="0">
                <a:solidFill>
                  <a:schemeClr val="bg2"/>
                </a:solidFill>
              </a:rPr>
              <a:t>Consumer 2 </a:t>
            </a:r>
          </a:p>
        </p:txBody>
      </p:sp>
      <p:sp>
        <p:nvSpPr>
          <p:cNvPr id="13" name="Rounded Rectangle 12"/>
          <p:cNvSpPr/>
          <p:nvPr/>
        </p:nvSpPr>
        <p:spPr>
          <a:xfrm>
            <a:off x="10042876" y="4426066"/>
            <a:ext cx="1751018" cy="615821"/>
          </a:xfrm>
          <a:prstGeom prst="roundRect">
            <a:avLst/>
          </a:prstGeom>
          <a:solidFill>
            <a:schemeClr val="accent2"/>
          </a:solidFill>
          <a:ln w="12700">
            <a:solidFill>
              <a:srgbClr val="00206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000" dirty="0" smtClean="0">
                <a:solidFill>
                  <a:schemeClr val="bg2"/>
                </a:solidFill>
              </a:rPr>
              <a:t>Consumer 3 </a:t>
            </a:r>
          </a:p>
        </p:txBody>
      </p:sp>
      <p:sp>
        <p:nvSpPr>
          <p:cNvPr id="14" name="Rounded Rectangle 13"/>
          <p:cNvSpPr/>
          <p:nvPr/>
        </p:nvSpPr>
        <p:spPr>
          <a:xfrm>
            <a:off x="6343405" y="2833884"/>
            <a:ext cx="1642188" cy="615821"/>
          </a:xfrm>
          <a:prstGeom prst="roundRect">
            <a:avLst/>
          </a:prstGeom>
          <a:solidFill>
            <a:schemeClr val="accent6"/>
          </a:solidFill>
          <a:ln w="1270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000" smtClean="0">
                <a:solidFill>
                  <a:schemeClr val="bg2"/>
                </a:solidFill>
              </a:rPr>
              <a:t>Broker 1 </a:t>
            </a:r>
            <a:endParaRPr lang="en-US" sz="2000" dirty="0" smtClean="0">
              <a:solidFill>
                <a:schemeClr val="bg2"/>
              </a:solidFill>
            </a:endParaRPr>
          </a:p>
        </p:txBody>
      </p:sp>
      <p:sp>
        <p:nvSpPr>
          <p:cNvPr id="15" name="Rounded Rectangle 14"/>
          <p:cNvSpPr/>
          <p:nvPr/>
        </p:nvSpPr>
        <p:spPr>
          <a:xfrm>
            <a:off x="6329320" y="3628418"/>
            <a:ext cx="1642188" cy="615821"/>
          </a:xfrm>
          <a:prstGeom prst="roundRect">
            <a:avLst/>
          </a:prstGeom>
          <a:solidFill>
            <a:schemeClr val="accent6"/>
          </a:solidFill>
          <a:ln w="1270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000" smtClean="0">
                <a:solidFill>
                  <a:schemeClr val="bg2"/>
                </a:solidFill>
              </a:rPr>
              <a:t>Broker 1 </a:t>
            </a:r>
            <a:endParaRPr lang="en-US" sz="2000" dirty="0" smtClean="0">
              <a:solidFill>
                <a:schemeClr val="bg2"/>
              </a:solidFill>
            </a:endParaRPr>
          </a:p>
        </p:txBody>
      </p:sp>
      <p:sp>
        <p:nvSpPr>
          <p:cNvPr id="16" name="Rounded Rectangle 15"/>
          <p:cNvSpPr/>
          <p:nvPr/>
        </p:nvSpPr>
        <p:spPr>
          <a:xfrm>
            <a:off x="6354236" y="4426066"/>
            <a:ext cx="1642188" cy="615821"/>
          </a:xfrm>
          <a:prstGeom prst="roundRect">
            <a:avLst/>
          </a:prstGeom>
          <a:solidFill>
            <a:schemeClr val="accent6"/>
          </a:solidFill>
          <a:ln w="1270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000" dirty="0" smtClean="0">
                <a:solidFill>
                  <a:schemeClr val="bg2"/>
                </a:solidFill>
              </a:rPr>
              <a:t>Broker 1 </a:t>
            </a:r>
          </a:p>
        </p:txBody>
      </p:sp>
      <p:cxnSp>
        <p:nvCxnSpPr>
          <p:cNvPr id="17" name="Straight Arrow Connector 16"/>
          <p:cNvCxnSpPr/>
          <p:nvPr/>
        </p:nvCxnSpPr>
        <p:spPr>
          <a:xfrm>
            <a:off x="4404049" y="3153747"/>
            <a:ext cx="1455575" cy="0"/>
          </a:xfrm>
          <a:prstGeom prst="straightConnector1">
            <a:avLst/>
          </a:prstGeom>
          <a:ln w="28575">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404049" y="3977951"/>
            <a:ext cx="1455575" cy="0"/>
          </a:xfrm>
          <a:prstGeom prst="straightConnector1">
            <a:avLst/>
          </a:prstGeom>
          <a:ln w="28575">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404049" y="4820816"/>
            <a:ext cx="1455575" cy="0"/>
          </a:xfrm>
          <a:prstGeom prst="straightConnector1">
            <a:avLst/>
          </a:prstGeom>
          <a:ln w="28575">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4404049" y="3175519"/>
            <a:ext cx="1455575" cy="802432"/>
          </a:xfrm>
          <a:prstGeom prst="straightConnector1">
            <a:avLst/>
          </a:prstGeom>
          <a:ln w="28575">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404049" y="3169785"/>
            <a:ext cx="1475963" cy="786395"/>
          </a:xfrm>
          <a:prstGeom prst="straightConnector1">
            <a:avLst/>
          </a:prstGeom>
          <a:ln w="28575">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4439841" y="3999722"/>
            <a:ext cx="1419783" cy="841920"/>
          </a:xfrm>
          <a:prstGeom prst="straightConnector1">
            <a:avLst/>
          </a:prstGeom>
          <a:ln w="28575">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4404049" y="3956180"/>
            <a:ext cx="1454016" cy="843811"/>
          </a:xfrm>
          <a:prstGeom prst="straightConnector1">
            <a:avLst/>
          </a:prstGeom>
          <a:ln w="28575">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4404049" y="3153746"/>
            <a:ext cx="1455575" cy="1648408"/>
          </a:xfrm>
          <a:prstGeom prst="straightConnector1">
            <a:avLst/>
          </a:prstGeom>
          <a:ln w="28575">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4440680" y="3159482"/>
            <a:ext cx="1420671" cy="1700822"/>
          </a:xfrm>
          <a:prstGeom prst="straightConnector1">
            <a:avLst/>
          </a:prstGeom>
          <a:ln w="28575">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8256752" y="3153746"/>
            <a:ext cx="1455575" cy="0"/>
          </a:xfrm>
          <a:prstGeom prst="straightConnector1">
            <a:avLst/>
          </a:prstGeom>
          <a:ln w="28575">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8256752" y="3977950"/>
            <a:ext cx="1455575" cy="0"/>
          </a:xfrm>
          <a:prstGeom prst="straightConnector1">
            <a:avLst/>
          </a:prstGeom>
          <a:ln w="28575">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8256752" y="4820815"/>
            <a:ext cx="1455575" cy="0"/>
          </a:xfrm>
          <a:prstGeom prst="straightConnector1">
            <a:avLst/>
          </a:prstGeom>
          <a:ln w="28575">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8256752" y="3175518"/>
            <a:ext cx="1455575" cy="802432"/>
          </a:xfrm>
          <a:prstGeom prst="straightConnector1">
            <a:avLst/>
          </a:prstGeom>
          <a:ln w="28575">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8256752" y="3169784"/>
            <a:ext cx="1475963" cy="786395"/>
          </a:xfrm>
          <a:prstGeom prst="straightConnector1">
            <a:avLst/>
          </a:prstGeom>
          <a:ln w="28575">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8292544" y="3999721"/>
            <a:ext cx="1419783" cy="841920"/>
          </a:xfrm>
          <a:prstGeom prst="straightConnector1">
            <a:avLst/>
          </a:prstGeom>
          <a:ln w="28575">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8256752" y="3956179"/>
            <a:ext cx="1454016" cy="843811"/>
          </a:xfrm>
          <a:prstGeom prst="straightConnector1">
            <a:avLst/>
          </a:prstGeom>
          <a:ln w="28575">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8256752" y="3153745"/>
            <a:ext cx="1455575" cy="1648408"/>
          </a:xfrm>
          <a:prstGeom prst="straightConnector1">
            <a:avLst/>
          </a:prstGeom>
          <a:ln w="28575">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93383" y="3159481"/>
            <a:ext cx="1420671" cy="1700822"/>
          </a:xfrm>
          <a:prstGeom prst="straightConnector1">
            <a:avLst/>
          </a:prstGeom>
          <a:ln w="28575">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2388664" y="5859622"/>
            <a:ext cx="9405230" cy="690465"/>
          </a:xfrm>
          <a:prstGeom prst="roundRect">
            <a:avLst/>
          </a:prstGeom>
          <a:solidFill>
            <a:schemeClr val="accent3"/>
          </a:solidFill>
          <a:ln w="1270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800" dirty="0" smtClean="0">
                <a:solidFill>
                  <a:schemeClr val="bg2"/>
                </a:solidFill>
              </a:rPr>
              <a:t>Zookeeper</a:t>
            </a:r>
          </a:p>
        </p:txBody>
      </p:sp>
      <p:sp>
        <p:nvSpPr>
          <p:cNvPr id="44" name="Up-Down Arrow 43"/>
          <p:cNvSpPr/>
          <p:nvPr/>
        </p:nvSpPr>
        <p:spPr>
          <a:xfrm>
            <a:off x="3013815" y="5147629"/>
            <a:ext cx="391886" cy="612464"/>
          </a:xfrm>
          <a:prstGeom prst="upDownArrow">
            <a:avLst/>
          </a:prstGeom>
          <a:solidFill>
            <a:schemeClr val="accent3"/>
          </a:solidFill>
          <a:ln w="12700">
            <a:solidFill>
              <a:schemeClr val="accent4">
                <a:lumMod val="10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sp>
        <p:nvSpPr>
          <p:cNvPr id="45" name="Up-Down Arrow 44"/>
          <p:cNvSpPr/>
          <p:nvPr/>
        </p:nvSpPr>
        <p:spPr>
          <a:xfrm>
            <a:off x="7091279" y="5147629"/>
            <a:ext cx="391886" cy="612464"/>
          </a:xfrm>
          <a:prstGeom prst="upDownArrow">
            <a:avLst/>
          </a:prstGeom>
          <a:solidFill>
            <a:schemeClr val="accent3"/>
          </a:solidFill>
          <a:ln w="12700">
            <a:solidFill>
              <a:schemeClr val="accent4">
                <a:lumMod val="10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sp>
        <p:nvSpPr>
          <p:cNvPr id="46" name="Up-Down Arrow 45"/>
          <p:cNvSpPr/>
          <p:nvPr/>
        </p:nvSpPr>
        <p:spPr>
          <a:xfrm>
            <a:off x="10776857" y="5147629"/>
            <a:ext cx="391886" cy="612464"/>
          </a:xfrm>
          <a:prstGeom prst="upDownArrow">
            <a:avLst/>
          </a:prstGeom>
          <a:solidFill>
            <a:schemeClr val="accent3"/>
          </a:solidFill>
          <a:ln w="12700">
            <a:solidFill>
              <a:schemeClr val="accent4">
                <a:lumMod val="10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spTree>
    <p:extLst>
      <p:ext uri="{BB962C8B-B14F-4D97-AF65-F5344CB8AC3E}">
        <p14:creationId xmlns:p14="http://schemas.microsoft.com/office/powerpoint/2010/main" val="127693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Apache Kafka</a:t>
            </a:r>
            <a:endParaRPr lang="en-US" dirty="0"/>
          </a:p>
        </p:txBody>
      </p:sp>
      <p:sp>
        <p:nvSpPr>
          <p:cNvPr id="4" name="Content Placeholder 6"/>
          <p:cNvSpPr txBox="1">
            <a:spLocks/>
          </p:cNvSpPr>
          <p:nvPr/>
        </p:nvSpPr>
        <p:spPr>
          <a:xfrm>
            <a:off x="841494" y="1838376"/>
            <a:ext cx="13167360" cy="3671774"/>
          </a:xfrm>
          <a:prstGeom prst="rect">
            <a:avLst/>
          </a:prstGeom>
        </p:spPr>
        <p:txBody>
          <a:bodyPr vert="horz" lIns="0" tIns="0" rIns="0" bIns="0" rtlCol="0">
            <a:spAutoFit/>
          </a:bodyPr>
          <a:lstStyle>
            <a:lvl1pPr marL="411480" indent="-411480" algn="l" defTabSz="548640" rtl="0" eaLnBrk="1" fontAlgn="base" hangingPunct="1">
              <a:lnSpc>
                <a:spcPct val="90000"/>
              </a:lnSpc>
              <a:spcBef>
                <a:spcPts val="1800"/>
              </a:spcBef>
              <a:spcAft>
                <a:spcPct val="0"/>
              </a:spcAft>
              <a:buClr>
                <a:schemeClr val="accent1"/>
              </a:buClr>
              <a:buSzPct val="75000"/>
              <a:buFont typeface="Wingdings 2" pitchFamily="18" charset="2"/>
              <a:buChar char="Ã"/>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Font typeface="Arial"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r>
              <a:rPr lang="en-US" smtClean="0"/>
              <a:t>FAST</a:t>
            </a:r>
          </a:p>
          <a:p>
            <a:pPr lvl="1"/>
            <a:r>
              <a:rPr lang="en-US" u="sng" smtClean="0"/>
              <a:t>Single</a:t>
            </a:r>
            <a:r>
              <a:rPr lang="en-US" smtClean="0"/>
              <a:t> Kafka broker: 100s of MB/s read/write from 1000s of clients</a:t>
            </a:r>
          </a:p>
          <a:p>
            <a:r>
              <a:rPr lang="en-US" smtClean="0"/>
              <a:t>SCALABLE</a:t>
            </a:r>
          </a:p>
          <a:p>
            <a:pPr lvl="1"/>
            <a:r>
              <a:rPr lang="en-US" smtClean="0"/>
              <a:t>Single cluster as central backbone to entire organization</a:t>
            </a:r>
          </a:p>
          <a:p>
            <a:pPr lvl="1"/>
            <a:r>
              <a:rPr lang="en-US" smtClean="0"/>
              <a:t>Elastically &amp; transparently expanded w/o downtime</a:t>
            </a:r>
          </a:p>
          <a:p>
            <a:pPr lvl="1"/>
            <a:r>
              <a:rPr lang="en-US" smtClean="0"/>
              <a:t>Data streams partitioned &amp; spread over a cluster of machines</a:t>
            </a:r>
          </a:p>
          <a:p>
            <a:r>
              <a:rPr lang="en-US" smtClean="0"/>
              <a:t>DURABLE</a:t>
            </a:r>
          </a:p>
          <a:p>
            <a:pPr lvl="1"/>
            <a:r>
              <a:rPr lang="en-US" smtClean="0"/>
              <a:t>Messages persisted to disk &amp; replicated to prevent data loss</a:t>
            </a:r>
            <a:endParaRPr lang="en-US" dirty="0" smtClean="0"/>
          </a:p>
        </p:txBody>
      </p:sp>
    </p:spTree>
    <p:extLst>
      <p:ext uri="{BB962C8B-B14F-4D97-AF65-F5344CB8AC3E}">
        <p14:creationId xmlns:p14="http://schemas.microsoft.com/office/powerpoint/2010/main" val="58885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Kafka-Spark Connector Types</a:t>
            </a:r>
            <a:endParaRPr lang="en-US" dirty="0"/>
          </a:p>
        </p:txBody>
      </p:sp>
      <p:sp>
        <p:nvSpPr>
          <p:cNvPr id="3" name="Content Placeholder 2"/>
          <p:cNvSpPr>
            <a:spLocks noGrp="1"/>
          </p:cNvSpPr>
          <p:nvPr>
            <p:ph sz="quarter" idx="10"/>
          </p:nvPr>
        </p:nvSpPr>
        <p:spPr>
          <a:xfrm>
            <a:off x="841494" y="1511559"/>
            <a:ext cx="13167360" cy="4462760"/>
          </a:xfrm>
        </p:spPr>
        <p:txBody>
          <a:bodyPr/>
          <a:lstStyle/>
          <a:p>
            <a:pPr marL="514350" indent="-514350">
              <a:buFont typeface="+mj-lt"/>
              <a:buAutoNum type="arabicPeriod"/>
            </a:pPr>
            <a:r>
              <a:rPr lang="en-US" sz="3200" b="1" dirty="0" smtClean="0"/>
              <a:t>Receiver Approach</a:t>
            </a:r>
          </a:p>
          <a:p>
            <a:pPr marL="994410" lvl="1" indent="-514350">
              <a:buFont typeface="+mj-lt"/>
              <a:buAutoNum type="arabicPeriod"/>
            </a:pPr>
            <a:r>
              <a:rPr lang="en-US" sz="3200" dirty="0" smtClean="0"/>
              <a:t>Data from Kafka stored in Spark Executors</a:t>
            </a:r>
          </a:p>
          <a:p>
            <a:pPr marL="994410" lvl="1" indent="-514350">
              <a:buFont typeface="+mj-lt"/>
              <a:buAutoNum type="arabicPeriod"/>
            </a:pPr>
            <a:r>
              <a:rPr lang="en-US" sz="3200" dirty="0" smtClean="0"/>
              <a:t>Data may be double-counted when using Write Ahead Logs for resiliency</a:t>
            </a:r>
          </a:p>
          <a:p>
            <a:pPr marL="514350" indent="-514350">
              <a:buFont typeface="+mj-lt"/>
              <a:buAutoNum type="arabicPeriod"/>
            </a:pPr>
            <a:r>
              <a:rPr lang="en-US" sz="3200" b="1" dirty="0" smtClean="0"/>
              <a:t>Direct Approach </a:t>
            </a:r>
            <a:r>
              <a:rPr lang="en-US" sz="3200" dirty="0" smtClean="0"/>
              <a:t>(Spark 1.4+ all APIs)</a:t>
            </a:r>
          </a:p>
          <a:p>
            <a:pPr marL="994410" lvl="1" indent="-514350">
              <a:buFont typeface="+mj-lt"/>
              <a:buAutoNum type="arabicPeriod"/>
            </a:pPr>
            <a:r>
              <a:rPr lang="en-US" sz="3200" dirty="0" smtClean="0"/>
              <a:t>Exactly-once semantics</a:t>
            </a:r>
          </a:p>
          <a:p>
            <a:pPr marL="994410" lvl="1" indent="-514350">
              <a:buFont typeface="+mj-lt"/>
              <a:buAutoNum type="arabicPeriod"/>
            </a:pPr>
            <a:r>
              <a:rPr lang="en-US" sz="3200" dirty="0" smtClean="0"/>
              <a:t>Simplified</a:t>
            </a:r>
          </a:p>
          <a:p>
            <a:pPr marL="1474470" lvl="2" indent="-514350">
              <a:buFont typeface="+mj-lt"/>
              <a:buAutoNum type="arabicPeriod"/>
            </a:pPr>
            <a:r>
              <a:rPr lang="en-US" dirty="0" smtClean="0"/>
              <a:t>No need for Write Ahead Logs or Zookeeper</a:t>
            </a:r>
          </a:p>
          <a:p>
            <a:r>
              <a:rPr lang="en-US" sz="3200" dirty="0" smtClean="0"/>
              <a:t>See Kafka Integration Guide for more info.</a:t>
            </a:r>
          </a:p>
        </p:txBody>
      </p:sp>
      <p:sp>
        <p:nvSpPr>
          <p:cNvPr id="4" name="Rounded Rectangle 3"/>
          <p:cNvSpPr/>
          <p:nvPr/>
        </p:nvSpPr>
        <p:spPr>
          <a:xfrm rot="20041827">
            <a:off x="6910074" y="3630971"/>
            <a:ext cx="2368212" cy="587577"/>
          </a:xfrm>
          <a:prstGeom prst="roundRect">
            <a:avLst/>
          </a:prstGeom>
          <a:solidFill>
            <a:schemeClr val="accent5"/>
          </a:solidFill>
          <a:ln w="127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800" dirty="0" smtClean="0">
                <a:solidFill>
                  <a:schemeClr val="bg2"/>
                </a:solidFill>
              </a:rPr>
              <a:t>Use this one!</a:t>
            </a:r>
          </a:p>
        </p:txBody>
      </p:sp>
    </p:spTree>
    <p:extLst>
      <p:ext uri="{BB962C8B-B14F-4D97-AF65-F5344CB8AC3E}">
        <p14:creationId xmlns:p14="http://schemas.microsoft.com/office/powerpoint/2010/main" val="16614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3" y="3024917"/>
            <a:ext cx="13194792" cy="807913"/>
          </a:xfrm>
        </p:spPr>
        <p:txBody>
          <a:bodyPr/>
          <a:lstStyle/>
          <a:p>
            <a:r>
              <a:rPr lang="en-US" dirty="0" smtClean="0"/>
              <a:t>Data Flow &amp; Streaming Fundamentals</a:t>
            </a:r>
            <a:endParaRPr lang="en-US" dirty="0"/>
          </a:p>
        </p:txBody>
      </p:sp>
    </p:spTree>
    <p:extLst>
      <p:ext uri="{BB962C8B-B14F-4D97-AF65-F5344CB8AC3E}">
        <p14:creationId xmlns:p14="http://schemas.microsoft.com/office/powerpoint/2010/main" val="30837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11166" y="-55983"/>
            <a:ext cx="15111663" cy="8831179"/>
          </a:xfrm>
          <a:prstGeom prst="rect">
            <a:avLst/>
          </a:prstGeom>
          <a:solidFill>
            <a:schemeClr val="tx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00B050"/>
              </a:solidFill>
            </a:endParaRPr>
          </a:p>
        </p:txBody>
      </p:sp>
      <p:sp>
        <p:nvSpPr>
          <p:cNvPr id="7" name="TextBox 6"/>
          <p:cNvSpPr txBox="1"/>
          <p:nvPr/>
        </p:nvSpPr>
        <p:spPr>
          <a:xfrm>
            <a:off x="235230" y="976140"/>
            <a:ext cx="15376357" cy="5678478"/>
          </a:xfrm>
          <a:prstGeom prst="rect">
            <a:avLst/>
          </a:prstGeom>
        </p:spPr>
        <p:txBody>
          <a:bodyPr vert="horz" wrap="square" lIns="0" tIns="0" rIns="0" bIns="0" rtlCol="0" anchor="ctr" anchorCtr="0">
            <a:spAutoFit/>
          </a:bodyPr>
          <a:lstStyle/>
          <a:p>
            <a:pPr>
              <a:lnSpc>
                <a:spcPct val="85000"/>
              </a:lnSpc>
              <a:spcBef>
                <a:spcPts val="600"/>
              </a:spcBef>
            </a:pPr>
            <a:r>
              <a:rPr lang="en-US" sz="2000" b="1" dirty="0">
                <a:solidFill>
                  <a:schemeClr val="accent2"/>
                </a:solidFill>
                <a:latin typeface="Courier" charset="0"/>
                <a:ea typeface="Courier" charset="0"/>
                <a:cs typeface="Courier" charset="0"/>
              </a:rPr>
              <a:t>import sys</a:t>
            </a:r>
          </a:p>
          <a:p>
            <a:pPr>
              <a:lnSpc>
                <a:spcPct val="85000"/>
              </a:lnSpc>
              <a:spcBef>
                <a:spcPts val="600"/>
              </a:spcBef>
            </a:pPr>
            <a:endParaRPr lang="en-US" sz="2000" b="1" dirty="0">
              <a:solidFill>
                <a:schemeClr val="accent2"/>
              </a:solidFill>
              <a:latin typeface="Courier" charset="0"/>
              <a:ea typeface="Courier" charset="0"/>
              <a:cs typeface="Courier" charset="0"/>
            </a:endParaRPr>
          </a:p>
          <a:p>
            <a:pPr>
              <a:lnSpc>
                <a:spcPct val="85000"/>
              </a:lnSpc>
              <a:spcBef>
                <a:spcPts val="600"/>
              </a:spcBef>
            </a:pPr>
            <a:r>
              <a:rPr lang="en-US" sz="2000" b="1" dirty="0">
                <a:solidFill>
                  <a:schemeClr val="accent2"/>
                </a:solidFill>
                <a:latin typeface="Courier" charset="0"/>
                <a:ea typeface="Courier" charset="0"/>
                <a:cs typeface="Courier" charset="0"/>
              </a:rPr>
              <a:t>from </a:t>
            </a:r>
            <a:r>
              <a:rPr lang="en-US" sz="2000" b="1" dirty="0" err="1">
                <a:solidFill>
                  <a:schemeClr val="accent2"/>
                </a:solidFill>
                <a:latin typeface="Courier" charset="0"/>
                <a:ea typeface="Courier" charset="0"/>
                <a:cs typeface="Courier" charset="0"/>
              </a:rPr>
              <a:t>pyspark</a:t>
            </a:r>
            <a:r>
              <a:rPr lang="en-US" sz="2000" b="1" dirty="0">
                <a:solidFill>
                  <a:schemeClr val="accent2"/>
                </a:solidFill>
                <a:latin typeface="Courier" charset="0"/>
                <a:ea typeface="Courier" charset="0"/>
                <a:cs typeface="Courier" charset="0"/>
              </a:rPr>
              <a:t> import </a:t>
            </a:r>
            <a:r>
              <a:rPr lang="en-US" sz="2000" b="1" dirty="0" err="1">
                <a:solidFill>
                  <a:schemeClr val="accent2"/>
                </a:solidFill>
                <a:latin typeface="Courier" charset="0"/>
                <a:ea typeface="Courier" charset="0"/>
                <a:cs typeface="Courier" charset="0"/>
              </a:rPr>
              <a:t>SparkContext</a:t>
            </a:r>
            <a:endParaRPr lang="en-US" sz="2000" b="1" dirty="0">
              <a:solidFill>
                <a:schemeClr val="accent2"/>
              </a:solidFill>
              <a:latin typeface="Courier" charset="0"/>
              <a:ea typeface="Courier" charset="0"/>
              <a:cs typeface="Courier" charset="0"/>
            </a:endParaRPr>
          </a:p>
          <a:p>
            <a:pPr>
              <a:lnSpc>
                <a:spcPct val="85000"/>
              </a:lnSpc>
              <a:spcBef>
                <a:spcPts val="600"/>
              </a:spcBef>
            </a:pPr>
            <a:r>
              <a:rPr lang="en-US" sz="2000" b="1" dirty="0">
                <a:solidFill>
                  <a:schemeClr val="accent2"/>
                </a:solidFill>
                <a:latin typeface="Courier" charset="0"/>
                <a:ea typeface="Courier" charset="0"/>
                <a:cs typeface="Courier" charset="0"/>
              </a:rPr>
              <a:t>from </a:t>
            </a:r>
            <a:r>
              <a:rPr lang="en-US" sz="2000" b="1" dirty="0" err="1">
                <a:solidFill>
                  <a:schemeClr val="accent2"/>
                </a:solidFill>
                <a:latin typeface="Courier" charset="0"/>
                <a:ea typeface="Courier" charset="0"/>
                <a:cs typeface="Courier" charset="0"/>
              </a:rPr>
              <a:t>pyspark.streaming</a:t>
            </a:r>
            <a:r>
              <a:rPr lang="en-US" sz="2000" b="1" dirty="0">
                <a:solidFill>
                  <a:schemeClr val="accent2"/>
                </a:solidFill>
                <a:latin typeface="Courier" charset="0"/>
                <a:ea typeface="Courier" charset="0"/>
                <a:cs typeface="Courier" charset="0"/>
              </a:rPr>
              <a:t> import </a:t>
            </a:r>
            <a:r>
              <a:rPr lang="en-US" sz="2000" b="1" dirty="0" err="1">
                <a:solidFill>
                  <a:schemeClr val="accent2"/>
                </a:solidFill>
                <a:latin typeface="Courier" charset="0"/>
                <a:ea typeface="Courier" charset="0"/>
                <a:cs typeface="Courier" charset="0"/>
              </a:rPr>
              <a:t>StreamingContext</a:t>
            </a:r>
            <a:endParaRPr lang="en-US" sz="2000" b="1" dirty="0">
              <a:solidFill>
                <a:schemeClr val="accent2"/>
              </a:solidFill>
              <a:latin typeface="Courier" charset="0"/>
              <a:ea typeface="Courier" charset="0"/>
              <a:cs typeface="Courier" charset="0"/>
            </a:endParaRPr>
          </a:p>
          <a:p>
            <a:pPr>
              <a:lnSpc>
                <a:spcPct val="85000"/>
              </a:lnSpc>
              <a:spcBef>
                <a:spcPts val="600"/>
              </a:spcBef>
            </a:pPr>
            <a:r>
              <a:rPr lang="en-US" sz="2000" b="1" dirty="0">
                <a:solidFill>
                  <a:schemeClr val="accent2"/>
                </a:solidFill>
                <a:latin typeface="Courier" charset="0"/>
                <a:ea typeface="Courier" charset="0"/>
                <a:cs typeface="Courier" charset="0"/>
              </a:rPr>
              <a:t>from </a:t>
            </a:r>
            <a:r>
              <a:rPr lang="en-US" sz="2000" b="1" dirty="0" err="1">
                <a:solidFill>
                  <a:schemeClr val="accent2"/>
                </a:solidFill>
                <a:latin typeface="Courier" charset="0"/>
                <a:ea typeface="Courier" charset="0"/>
                <a:cs typeface="Courier" charset="0"/>
              </a:rPr>
              <a:t>pyspark.streaming.kafka</a:t>
            </a:r>
            <a:r>
              <a:rPr lang="en-US" sz="2000" b="1" dirty="0">
                <a:solidFill>
                  <a:schemeClr val="accent2"/>
                </a:solidFill>
                <a:latin typeface="Courier" charset="0"/>
                <a:ea typeface="Courier" charset="0"/>
                <a:cs typeface="Courier" charset="0"/>
              </a:rPr>
              <a:t> import </a:t>
            </a:r>
            <a:r>
              <a:rPr lang="en-US" sz="2000" b="1" dirty="0" err="1">
                <a:solidFill>
                  <a:schemeClr val="accent2"/>
                </a:solidFill>
                <a:latin typeface="Courier" charset="0"/>
                <a:ea typeface="Courier" charset="0"/>
                <a:cs typeface="Courier" charset="0"/>
              </a:rPr>
              <a:t>KafkaUtils</a:t>
            </a:r>
            <a:endParaRPr lang="en-US" sz="2000" b="1" dirty="0">
              <a:solidFill>
                <a:schemeClr val="accent2"/>
              </a:solidFill>
              <a:latin typeface="Courier" charset="0"/>
              <a:ea typeface="Courier" charset="0"/>
              <a:cs typeface="Courier" charset="0"/>
            </a:endParaRPr>
          </a:p>
          <a:p>
            <a:pPr>
              <a:lnSpc>
                <a:spcPct val="85000"/>
              </a:lnSpc>
              <a:spcBef>
                <a:spcPts val="600"/>
              </a:spcBef>
            </a:pPr>
            <a:endParaRPr lang="en-US" sz="2000" b="1" dirty="0">
              <a:solidFill>
                <a:srgbClr val="00B050"/>
              </a:solidFill>
              <a:latin typeface="Courier" charset="0"/>
              <a:ea typeface="Courier" charset="0"/>
              <a:cs typeface="Courier" charset="0"/>
            </a:endParaRPr>
          </a:p>
          <a:p>
            <a:pPr>
              <a:lnSpc>
                <a:spcPct val="85000"/>
              </a:lnSpc>
              <a:spcBef>
                <a:spcPts val="600"/>
              </a:spcBef>
            </a:pPr>
            <a:r>
              <a:rPr lang="en-US" sz="2000" b="1" dirty="0" err="1">
                <a:solidFill>
                  <a:schemeClr val="accent6"/>
                </a:solidFill>
                <a:latin typeface="Courier" charset="0"/>
                <a:ea typeface="Courier" charset="0"/>
                <a:cs typeface="Courier" charset="0"/>
              </a:rPr>
              <a:t>sc</a:t>
            </a:r>
            <a:r>
              <a:rPr lang="en-US" sz="2000" b="1" dirty="0">
                <a:solidFill>
                  <a:schemeClr val="accent6"/>
                </a:solidFill>
                <a:latin typeface="Courier" charset="0"/>
                <a:ea typeface="Courier" charset="0"/>
                <a:cs typeface="Courier" charset="0"/>
              </a:rPr>
              <a:t> = </a:t>
            </a:r>
            <a:r>
              <a:rPr lang="en-US" sz="2000" b="1" dirty="0" err="1">
                <a:solidFill>
                  <a:schemeClr val="accent6"/>
                </a:solidFill>
                <a:latin typeface="Courier" charset="0"/>
                <a:ea typeface="Courier" charset="0"/>
                <a:cs typeface="Courier" charset="0"/>
              </a:rPr>
              <a:t>SparkContext</a:t>
            </a:r>
            <a:r>
              <a:rPr lang="en-US" sz="2000" b="1" dirty="0">
                <a:solidFill>
                  <a:schemeClr val="accent6"/>
                </a:solidFill>
                <a:latin typeface="Courier" charset="0"/>
                <a:ea typeface="Courier" charset="0"/>
                <a:cs typeface="Courier" charset="0"/>
              </a:rPr>
              <a:t>(</a:t>
            </a:r>
            <a:r>
              <a:rPr lang="en-US" sz="2000" b="1" dirty="0" err="1">
                <a:solidFill>
                  <a:schemeClr val="accent6"/>
                </a:solidFill>
                <a:latin typeface="Courier" charset="0"/>
                <a:ea typeface="Courier" charset="0"/>
                <a:cs typeface="Courier" charset="0"/>
              </a:rPr>
              <a:t>appName</a:t>
            </a:r>
            <a:r>
              <a:rPr lang="en-US" sz="2000" b="1" dirty="0">
                <a:solidFill>
                  <a:schemeClr val="accent6"/>
                </a:solidFill>
                <a:latin typeface="Courier" charset="0"/>
                <a:ea typeface="Courier" charset="0"/>
                <a:cs typeface="Courier" charset="0"/>
              </a:rPr>
              <a:t>="</a:t>
            </a:r>
            <a:r>
              <a:rPr lang="en-US" sz="2000" b="1" dirty="0" err="1">
                <a:solidFill>
                  <a:schemeClr val="accent6"/>
                </a:solidFill>
                <a:latin typeface="Courier" charset="0"/>
                <a:ea typeface="Courier" charset="0"/>
                <a:cs typeface="Courier" charset="0"/>
              </a:rPr>
              <a:t>kafkaTest</a:t>
            </a:r>
            <a:r>
              <a:rPr lang="en-US" sz="2000" b="1" dirty="0">
                <a:solidFill>
                  <a:schemeClr val="accent6"/>
                </a:solidFill>
                <a:latin typeface="Courier" charset="0"/>
                <a:ea typeface="Courier" charset="0"/>
                <a:cs typeface="Courier" charset="0"/>
              </a:rPr>
              <a:t>")</a:t>
            </a:r>
          </a:p>
          <a:p>
            <a:pPr>
              <a:lnSpc>
                <a:spcPct val="85000"/>
              </a:lnSpc>
              <a:spcBef>
                <a:spcPts val="600"/>
              </a:spcBef>
            </a:pPr>
            <a:r>
              <a:rPr lang="en-US" sz="2000" b="1" dirty="0" err="1">
                <a:solidFill>
                  <a:schemeClr val="accent6"/>
                </a:solidFill>
                <a:latin typeface="Courier" charset="0"/>
                <a:ea typeface="Courier" charset="0"/>
                <a:cs typeface="Courier" charset="0"/>
              </a:rPr>
              <a:t>ssc</a:t>
            </a:r>
            <a:r>
              <a:rPr lang="en-US" sz="2000" b="1" dirty="0">
                <a:solidFill>
                  <a:schemeClr val="accent6"/>
                </a:solidFill>
                <a:latin typeface="Courier" charset="0"/>
                <a:ea typeface="Courier" charset="0"/>
                <a:cs typeface="Courier" charset="0"/>
              </a:rPr>
              <a:t> = </a:t>
            </a:r>
            <a:r>
              <a:rPr lang="en-US" sz="2000" b="1" dirty="0" err="1">
                <a:solidFill>
                  <a:schemeClr val="accent6"/>
                </a:solidFill>
                <a:latin typeface="Courier" charset="0"/>
                <a:ea typeface="Courier" charset="0"/>
                <a:cs typeface="Courier" charset="0"/>
              </a:rPr>
              <a:t>StreamingContext</a:t>
            </a:r>
            <a:r>
              <a:rPr lang="en-US" sz="2000" b="1" dirty="0">
                <a:solidFill>
                  <a:schemeClr val="accent6"/>
                </a:solidFill>
                <a:latin typeface="Courier" charset="0"/>
                <a:ea typeface="Courier" charset="0"/>
                <a:cs typeface="Courier" charset="0"/>
              </a:rPr>
              <a:t>(</a:t>
            </a:r>
            <a:r>
              <a:rPr lang="en-US" sz="2000" b="1" dirty="0" err="1">
                <a:solidFill>
                  <a:schemeClr val="accent6"/>
                </a:solidFill>
                <a:latin typeface="Courier" charset="0"/>
                <a:ea typeface="Courier" charset="0"/>
                <a:cs typeface="Courier" charset="0"/>
              </a:rPr>
              <a:t>sc</a:t>
            </a:r>
            <a:r>
              <a:rPr lang="en-US" sz="2000" b="1" dirty="0" smtClean="0">
                <a:solidFill>
                  <a:schemeClr val="accent6"/>
                </a:solidFill>
                <a:latin typeface="Courier" charset="0"/>
                <a:ea typeface="Courier" charset="0"/>
                <a:cs typeface="Courier" charset="0"/>
              </a:rPr>
              <a:t>, 5)</a:t>
            </a:r>
            <a:endParaRPr lang="en-US" sz="2000" b="1" dirty="0">
              <a:solidFill>
                <a:schemeClr val="accent6"/>
              </a:solidFill>
              <a:latin typeface="Courier" charset="0"/>
              <a:ea typeface="Courier" charset="0"/>
              <a:cs typeface="Courier" charset="0"/>
            </a:endParaRPr>
          </a:p>
          <a:p>
            <a:pPr>
              <a:lnSpc>
                <a:spcPct val="85000"/>
              </a:lnSpc>
              <a:spcBef>
                <a:spcPts val="600"/>
              </a:spcBef>
            </a:pPr>
            <a:endParaRPr lang="en-US" sz="2000" b="1" dirty="0">
              <a:solidFill>
                <a:srgbClr val="00B050"/>
              </a:solidFill>
              <a:latin typeface="Courier" charset="0"/>
              <a:ea typeface="Courier" charset="0"/>
              <a:cs typeface="Courier" charset="0"/>
            </a:endParaRPr>
          </a:p>
          <a:p>
            <a:pPr>
              <a:lnSpc>
                <a:spcPct val="85000"/>
              </a:lnSpc>
              <a:spcBef>
                <a:spcPts val="600"/>
              </a:spcBef>
            </a:pPr>
            <a:r>
              <a:rPr lang="en-US" sz="2000" b="1" dirty="0" err="1">
                <a:solidFill>
                  <a:schemeClr val="accent6"/>
                </a:solidFill>
                <a:latin typeface="Courier" charset="0"/>
                <a:ea typeface="Courier" charset="0"/>
                <a:cs typeface="Courier" charset="0"/>
              </a:rPr>
              <a:t>kvs</a:t>
            </a:r>
            <a:r>
              <a:rPr lang="en-US" sz="2000" b="1" dirty="0">
                <a:solidFill>
                  <a:schemeClr val="accent6"/>
                </a:solidFill>
                <a:latin typeface="Courier" charset="0"/>
                <a:ea typeface="Courier" charset="0"/>
                <a:cs typeface="Courier" charset="0"/>
              </a:rPr>
              <a:t> = </a:t>
            </a:r>
            <a:r>
              <a:rPr lang="en-US" sz="2000" b="1" dirty="0" err="1">
                <a:solidFill>
                  <a:schemeClr val="accent6"/>
                </a:solidFill>
                <a:latin typeface="Courier" charset="0"/>
                <a:ea typeface="Courier" charset="0"/>
                <a:cs typeface="Courier" charset="0"/>
              </a:rPr>
              <a:t>KafkaUtils.createStream</a:t>
            </a:r>
            <a:r>
              <a:rPr lang="en-US" sz="2000" b="1" dirty="0">
                <a:solidFill>
                  <a:schemeClr val="accent6"/>
                </a:solidFill>
                <a:latin typeface="Courier" charset="0"/>
                <a:ea typeface="Courier" charset="0"/>
                <a:cs typeface="Courier" charset="0"/>
              </a:rPr>
              <a:t>(</a:t>
            </a:r>
            <a:r>
              <a:rPr lang="en-US" sz="2000" b="1" dirty="0" err="1">
                <a:solidFill>
                  <a:schemeClr val="accent6"/>
                </a:solidFill>
                <a:latin typeface="Courier" charset="0"/>
                <a:ea typeface="Courier" charset="0"/>
                <a:cs typeface="Courier" charset="0"/>
              </a:rPr>
              <a:t>ssc</a:t>
            </a:r>
            <a:r>
              <a:rPr lang="en-US" sz="2000" b="1" dirty="0">
                <a:solidFill>
                  <a:schemeClr val="accent6"/>
                </a:solidFill>
                <a:latin typeface="Courier" charset="0"/>
                <a:ea typeface="Courier" charset="0"/>
                <a:cs typeface="Courier" charset="0"/>
              </a:rPr>
              <a:t>, "localhost:2181", "</a:t>
            </a:r>
            <a:r>
              <a:rPr lang="en-US" sz="2000" b="1" dirty="0" err="1">
                <a:solidFill>
                  <a:schemeClr val="accent6"/>
                </a:solidFill>
                <a:latin typeface="Courier" charset="0"/>
                <a:ea typeface="Courier" charset="0"/>
                <a:cs typeface="Courier" charset="0"/>
              </a:rPr>
              <a:t>spark_streaming</a:t>
            </a:r>
            <a:r>
              <a:rPr lang="en-US" sz="2000" b="1" dirty="0">
                <a:solidFill>
                  <a:schemeClr val="accent6"/>
                </a:solidFill>
                <a:latin typeface="Courier" charset="0"/>
                <a:ea typeface="Courier" charset="0"/>
                <a:cs typeface="Courier" charset="0"/>
              </a:rPr>
              <a:t>", {"</a:t>
            </a:r>
            <a:r>
              <a:rPr lang="en-US" sz="2000" b="1" dirty="0" err="1">
                <a:solidFill>
                  <a:schemeClr val="accent6"/>
                </a:solidFill>
                <a:latin typeface="Courier" charset="0"/>
                <a:ea typeface="Courier" charset="0"/>
                <a:cs typeface="Courier" charset="0"/>
              </a:rPr>
              <a:t>inter_transact</a:t>
            </a:r>
            <a:r>
              <a:rPr lang="en-US" sz="2000" b="1" dirty="0">
                <a:solidFill>
                  <a:schemeClr val="accent6"/>
                </a:solidFill>
                <a:latin typeface="Courier" charset="0"/>
                <a:ea typeface="Courier" charset="0"/>
                <a:cs typeface="Courier" charset="0"/>
              </a:rPr>
              <a:t>": 1})</a:t>
            </a:r>
          </a:p>
          <a:p>
            <a:pPr>
              <a:lnSpc>
                <a:spcPct val="85000"/>
              </a:lnSpc>
              <a:spcBef>
                <a:spcPts val="600"/>
              </a:spcBef>
            </a:pPr>
            <a:endParaRPr lang="en-US" sz="2000" b="1" dirty="0" smtClean="0">
              <a:solidFill>
                <a:schemeClr val="accent6"/>
              </a:solidFill>
              <a:latin typeface="Courier" charset="0"/>
              <a:ea typeface="Courier" charset="0"/>
              <a:cs typeface="Courier" charset="0"/>
            </a:endParaRPr>
          </a:p>
          <a:p>
            <a:pPr>
              <a:lnSpc>
                <a:spcPct val="85000"/>
              </a:lnSpc>
              <a:spcBef>
                <a:spcPts val="600"/>
              </a:spcBef>
            </a:pPr>
            <a:r>
              <a:rPr lang="en-US" sz="2000" b="1" dirty="0">
                <a:solidFill>
                  <a:schemeClr val="accent1"/>
                </a:solidFill>
                <a:latin typeface="Courier" charset="0"/>
                <a:ea typeface="Courier" charset="0"/>
                <a:cs typeface="Courier" charset="0"/>
              </a:rPr>
              <a:t># APPLY </a:t>
            </a:r>
            <a:r>
              <a:rPr lang="en-US" sz="2000" b="1" dirty="0" smtClean="0">
                <a:solidFill>
                  <a:schemeClr val="accent1"/>
                </a:solidFill>
                <a:latin typeface="Courier" charset="0"/>
                <a:ea typeface="Courier" charset="0"/>
                <a:cs typeface="Courier" charset="0"/>
              </a:rPr>
              <a:t>OTHER TRANSFORMATIONS </a:t>
            </a:r>
            <a:r>
              <a:rPr lang="en-US" sz="2000" b="1" dirty="0">
                <a:solidFill>
                  <a:schemeClr val="accent1"/>
                </a:solidFill>
                <a:latin typeface="Courier" charset="0"/>
                <a:ea typeface="Courier" charset="0"/>
                <a:cs typeface="Courier" charset="0"/>
              </a:rPr>
              <a:t>HERE</a:t>
            </a:r>
          </a:p>
          <a:p>
            <a:pPr>
              <a:lnSpc>
                <a:spcPct val="85000"/>
              </a:lnSpc>
              <a:spcBef>
                <a:spcPts val="600"/>
              </a:spcBef>
            </a:pPr>
            <a:endParaRPr lang="en-US" sz="2000" b="1" dirty="0" smtClean="0">
              <a:solidFill>
                <a:schemeClr val="accent6"/>
              </a:solidFill>
              <a:latin typeface="Courier" charset="0"/>
              <a:ea typeface="Courier" charset="0"/>
              <a:cs typeface="Courier" charset="0"/>
            </a:endParaRPr>
          </a:p>
          <a:p>
            <a:pPr>
              <a:lnSpc>
                <a:spcPct val="85000"/>
              </a:lnSpc>
              <a:spcBef>
                <a:spcPts val="600"/>
              </a:spcBef>
            </a:pPr>
            <a:r>
              <a:rPr lang="en-US" sz="2000" b="1" dirty="0" err="1" smtClean="0">
                <a:solidFill>
                  <a:schemeClr val="accent6"/>
                </a:solidFill>
                <a:latin typeface="Courier" charset="0"/>
                <a:ea typeface="Courier" charset="0"/>
                <a:cs typeface="Courier" charset="0"/>
              </a:rPr>
              <a:t>kvs.pprint</a:t>
            </a:r>
            <a:r>
              <a:rPr lang="en-US" sz="2000" b="1" dirty="0" smtClean="0">
                <a:solidFill>
                  <a:schemeClr val="accent6"/>
                </a:solidFill>
                <a:latin typeface="Courier" charset="0"/>
                <a:ea typeface="Courier" charset="0"/>
                <a:cs typeface="Courier" charset="0"/>
              </a:rPr>
              <a:t>(10</a:t>
            </a:r>
            <a:r>
              <a:rPr lang="en-US" sz="2000" b="1" dirty="0">
                <a:solidFill>
                  <a:schemeClr val="accent6"/>
                </a:solidFill>
                <a:latin typeface="Courier" charset="0"/>
                <a:ea typeface="Courier" charset="0"/>
                <a:cs typeface="Courier" charset="0"/>
              </a:rPr>
              <a:t>)</a:t>
            </a:r>
          </a:p>
          <a:p>
            <a:pPr>
              <a:lnSpc>
                <a:spcPct val="85000"/>
              </a:lnSpc>
              <a:spcBef>
                <a:spcPts val="600"/>
              </a:spcBef>
            </a:pPr>
            <a:endParaRPr lang="en-US" sz="2000" b="1" dirty="0">
              <a:solidFill>
                <a:srgbClr val="FF0000"/>
              </a:solidFill>
              <a:latin typeface="Courier" charset="0"/>
              <a:ea typeface="Courier" charset="0"/>
              <a:cs typeface="Courier" charset="0"/>
            </a:endParaRPr>
          </a:p>
          <a:p>
            <a:pPr>
              <a:lnSpc>
                <a:spcPct val="85000"/>
              </a:lnSpc>
              <a:spcBef>
                <a:spcPts val="600"/>
              </a:spcBef>
            </a:pPr>
            <a:r>
              <a:rPr lang="en-US" sz="2000" b="1" dirty="0" err="1" smtClean="0">
                <a:solidFill>
                  <a:schemeClr val="accent6"/>
                </a:solidFill>
                <a:latin typeface="Courier" charset="0"/>
                <a:ea typeface="Courier" charset="0"/>
                <a:cs typeface="Courier" charset="0"/>
              </a:rPr>
              <a:t>ssc.start</a:t>
            </a:r>
            <a:r>
              <a:rPr lang="en-US" sz="2000" b="1" dirty="0">
                <a:solidFill>
                  <a:schemeClr val="accent6"/>
                </a:solidFill>
                <a:latin typeface="Courier" charset="0"/>
                <a:ea typeface="Courier" charset="0"/>
                <a:cs typeface="Courier" charset="0"/>
              </a:rPr>
              <a:t>()</a:t>
            </a:r>
          </a:p>
          <a:p>
            <a:pPr>
              <a:lnSpc>
                <a:spcPct val="85000"/>
              </a:lnSpc>
              <a:spcBef>
                <a:spcPts val="600"/>
              </a:spcBef>
            </a:pPr>
            <a:r>
              <a:rPr lang="en-US" sz="2000" b="1" dirty="0" err="1" smtClean="0">
                <a:solidFill>
                  <a:schemeClr val="accent6"/>
                </a:solidFill>
                <a:latin typeface="Courier" charset="0"/>
                <a:ea typeface="Courier" charset="0"/>
                <a:cs typeface="Courier" charset="0"/>
              </a:rPr>
              <a:t>ssc.awaitTermination</a:t>
            </a:r>
            <a:r>
              <a:rPr lang="en-US" sz="2000" b="1" dirty="0">
                <a:solidFill>
                  <a:schemeClr val="accent6"/>
                </a:solidFill>
                <a:latin typeface="Courier" charset="0"/>
                <a:ea typeface="Courier" charset="0"/>
                <a:cs typeface="Courier" charset="0"/>
              </a:rPr>
              <a:t>()</a:t>
            </a:r>
            <a:endParaRPr lang="en-US" sz="2000" b="1" dirty="0" smtClean="0">
              <a:solidFill>
                <a:schemeClr val="accent6"/>
              </a:solidFill>
              <a:latin typeface="Courier" charset="0"/>
              <a:ea typeface="Courier" charset="0"/>
              <a:cs typeface="Courier" charset="0"/>
            </a:endParaRPr>
          </a:p>
        </p:txBody>
      </p:sp>
    </p:spTree>
    <p:extLst>
      <p:ext uri="{BB962C8B-B14F-4D97-AF65-F5344CB8AC3E}">
        <p14:creationId xmlns:p14="http://schemas.microsoft.com/office/powerpoint/2010/main" val="40892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3" y="3024917"/>
            <a:ext cx="13194792" cy="807913"/>
          </a:xfrm>
        </p:spPr>
        <p:txBody>
          <a:bodyPr/>
          <a:lstStyle/>
          <a:p>
            <a:r>
              <a:rPr lang="en-US" dirty="0" smtClean="0"/>
              <a:t>Apache </a:t>
            </a:r>
            <a:r>
              <a:rPr lang="en-US" dirty="0" err="1" smtClean="0"/>
              <a:t>NiFi</a:t>
            </a:r>
            <a:endParaRPr lang="en-US" dirty="0"/>
          </a:p>
        </p:txBody>
      </p:sp>
    </p:spTree>
    <p:extLst>
      <p:ext uri="{BB962C8B-B14F-4D97-AF65-F5344CB8AC3E}">
        <p14:creationId xmlns:p14="http://schemas.microsoft.com/office/powerpoint/2010/main" val="60835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74710"/>
            <a:ext cx="13167360" cy="484748"/>
          </a:xfrm>
        </p:spPr>
        <p:txBody>
          <a:bodyPr/>
          <a:lstStyle/>
          <a:p>
            <a:r>
              <a:rPr lang="en-US" dirty="0" smtClean="0"/>
              <a:t>Data Sources</a:t>
            </a:r>
            <a:endParaRPr lang="en-US" dirty="0"/>
          </a:p>
        </p:txBody>
      </p:sp>
      <p:sp>
        <p:nvSpPr>
          <p:cNvPr id="3" name="Content Placeholder 2"/>
          <p:cNvSpPr>
            <a:spLocks noGrp="1"/>
          </p:cNvSpPr>
          <p:nvPr>
            <p:ph sz="quarter" idx="10"/>
          </p:nvPr>
        </p:nvSpPr>
        <p:spPr>
          <a:xfrm>
            <a:off x="841494" y="2305050"/>
            <a:ext cx="13167360" cy="5116272"/>
          </a:xfrm>
        </p:spPr>
        <p:txBody>
          <a:bodyPr/>
          <a:lstStyle/>
          <a:p>
            <a:r>
              <a:rPr lang="en-US" dirty="0" smtClean="0"/>
              <a:t>Internet of Anything (</a:t>
            </a:r>
            <a:r>
              <a:rPr lang="en-US" dirty="0" err="1" smtClean="0"/>
              <a:t>IoAT</a:t>
            </a:r>
            <a:r>
              <a:rPr lang="en-US" dirty="0" smtClean="0"/>
              <a:t>)</a:t>
            </a:r>
          </a:p>
          <a:p>
            <a:pPr lvl="1"/>
            <a:r>
              <a:rPr lang="en-US" dirty="0" smtClean="0"/>
              <a:t>Wind Turbines, Oil Rigs, Cars</a:t>
            </a:r>
          </a:p>
          <a:p>
            <a:pPr lvl="1"/>
            <a:r>
              <a:rPr lang="en-US" dirty="0" smtClean="0"/>
              <a:t>Weather Stations, Smart Grids</a:t>
            </a:r>
          </a:p>
          <a:p>
            <a:pPr lvl="1"/>
            <a:r>
              <a:rPr lang="en-US" dirty="0" smtClean="0"/>
              <a:t>RFID Tags, Beacons, </a:t>
            </a:r>
            <a:r>
              <a:rPr lang="en-US" dirty="0" err="1" smtClean="0"/>
              <a:t>Wearables</a:t>
            </a:r>
            <a:endParaRPr lang="en-US" dirty="0" smtClean="0"/>
          </a:p>
          <a:p>
            <a:r>
              <a:rPr lang="en-US" dirty="0" smtClean="0"/>
              <a:t>User Generated Content (Web &amp; Mobile)</a:t>
            </a:r>
          </a:p>
          <a:p>
            <a:pPr lvl="1"/>
            <a:r>
              <a:rPr lang="en-US" dirty="0" smtClean="0"/>
              <a:t>Twitter, Facebook, </a:t>
            </a:r>
            <a:r>
              <a:rPr lang="en-US" dirty="0" err="1" smtClean="0"/>
              <a:t>Snapchat</a:t>
            </a:r>
            <a:r>
              <a:rPr lang="en-US" dirty="0" smtClean="0"/>
              <a:t>, YouTube</a:t>
            </a:r>
          </a:p>
          <a:p>
            <a:pPr lvl="1"/>
            <a:r>
              <a:rPr lang="en-US" dirty="0" smtClean="0"/>
              <a:t>Clickstream, Ads, User Engagement</a:t>
            </a:r>
          </a:p>
          <a:p>
            <a:pPr lvl="1"/>
            <a:r>
              <a:rPr lang="en-US" dirty="0" smtClean="0"/>
              <a:t>Payments: </a:t>
            </a:r>
            <a:r>
              <a:rPr lang="en-US" dirty="0" err="1" smtClean="0"/>
              <a:t>Paypal</a:t>
            </a:r>
            <a:r>
              <a:rPr lang="en-US" dirty="0" smtClean="0"/>
              <a:t>, </a:t>
            </a:r>
            <a:r>
              <a:rPr lang="en-US" dirty="0" err="1" smtClean="0"/>
              <a:t>Venmo</a:t>
            </a:r>
            <a:endParaRPr lang="en-US" dirty="0" smtClean="0"/>
          </a:p>
          <a:p>
            <a:pPr marL="548640" lvl="1" indent="0">
              <a:buNone/>
            </a:pPr>
            <a:endParaRPr lang="en-US" dirty="0" smtClean="0"/>
          </a:p>
          <a:p>
            <a:endParaRPr lang="en-US" dirty="0" smtClean="0"/>
          </a:p>
          <a:p>
            <a:endParaRPr lang="en-US" dirty="0" smtClean="0"/>
          </a:p>
        </p:txBody>
      </p:sp>
      <p:sp>
        <p:nvSpPr>
          <p:cNvPr id="4" name="Content Placeholder 3"/>
          <p:cNvSpPr>
            <a:spLocks noGrp="1"/>
          </p:cNvSpPr>
          <p:nvPr>
            <p:ph sz="quarter" idx="11"/>
          </p:nvPr>
        </p:nvSpPr>
        <p:spPr>
          <a:xfrm>
            <a:off x="841494" y="1794674"/>
            <a:ext cx="13167360" cy="377026"/>
          </a:xfrm>
        </p:spPr>
        <p:txBody>
          <a:bodyPr/>
          <a:lstStyle/>
          <a:p>
            <a:r>
              <a:rPr lang="en-US" dirty="0" smtClean="0"/>
              <a:t>What generates data?</a:t>
            </a:r>
            <a:endParaRPr lang="en-US" dirty="0"/>
          </a:p>
        </p:txBody>
      </p:sp>
      <p:pic>
        <p:nvPicPr>
          <p:cNvPr id="5" name="Picture 4" descr="estimo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762000"/>
            <a:ext cx="1436284" cy="1436284"/>
          </a:xfrm>
          <a:prstGeom prst="rect">
            <a:avLst/>
          </a:prstGeom>
        </p:spPr>
      </p:pic>
      <p:pic>
        <p:nvPicPr>
          <p:cNvPr id="6" name="Picture 5" descr="oil rig.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400" y="5638800"/>
            <a:ext cx="2755900" cy="2946400"/>
          </a:xfrm>
          <a:prstGeom prst="rect">
            <a:avLst/>
          </a:prstGeom>
        </p:spPr>
      </p:pic>
      <p:pic>
        <p:nvPicPr>
          <p:cNvPr id="7" name="Picture 6" descr="tesla.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5638800"/>
            <a:ext cx="4064000" cy="2438400"/>
          </a:xfrm>
          <a:prstGeom prst="rect">
            <a:avLst/>
          </a:prstGeom>
        </p:spPr>
      </p:pic>
      <p:pic>
        <p:nvPicPr>
          <p:cNvPr id="8" name="Picture 7" descr="tile.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7200" y="838200"/>
            <a:ext cx="1905000" cy="1479176"/>
          </a:xfrm>
          <a:prstGeom prst="rect">
            <a:avLst/>
          </a:prstGeom>
        </p:spPr>
      </p:pic>
      <p:pic>
        <p:nvPicPr>
          <p:cNvPr id="9" name="Picture 8" descr="twit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00" y="1066800"/>
            <a:ext cx="2971800" cy="1188720"/>
          </a:xfrm>
          <a:prstGeom prst="rect">
            <a:avLst/>
          </a:prstGeom>
        </p:spPr>
      </p:pic>
      <p:pic>
        <p:nvPicPr>
          <p:cNvPr id="10" name="Picture 9" descr="vennmo.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44400" y="2883043"/>
            <a:ext cx="1384157" cy="1384157"/>
          </a:xfrm>
          <a:prstGeom prst="rect">
            <a:avLst/>
          </a:prstGeom>
        </p:spPr>
      </p:pic>
      <p:pic>
        <p:nvPicPr>
          <p:cNvPr id="11" name="Picture 10" descr="rfid.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63200" y="2438400"/>
            <a:ext cx="1524000" cy="1442357"/>
          </a:xfrm>
          <a:prstGeom prst="rect">
            <a:avLst/>
          </a:prstGeom>
        </p:spPr>
      </p:pic>
      <p:pic>
        <p:nvPicPr>
          <p:cNvPr id="13" name="Picture 12" descr="wind turbines.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6800" y="6197906"/>
            <a:ext cx="3810000" cy="1744337"/>
          </a:xfrm>
          <a:prstGeom prst="rect">
            <a:avLst/>
          </a:prstGeom>
        </p:spPr>
      </p:pic>
    </p:spTree>
    <p:extLst>
      <p:ext uri="{BB962C8B-B14F-4D97-AF65-F5344CB8AC3E}">
        <p14:creationId xmlns:p14="http://schemas.microsoft.com/office/powerpoint/2010/main" val="84435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11" y="1443789"/>
            <a:ext cx="14219989" cy="5367421"/>
          </a:xfrm>
          <a:prstGeom prst="rect">
            <a:avLst/>
          </a:prstGeom>
        </p:spPr>
      </p:pic>
    </p:spTree>
    <p:extLst>
      <p:ext uri="{BB962C8B-B14F-4D97-AF65-F5344CB8AC3E}">
        <p14:creationId xmlns:p14="http://schemas.microsoft.com/office/powerpoint/2010/main" val="41775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Apache </a:t>
            </a:r>
            <a:r>
              <a:rPr lang="en-US" dirty="0" err="1" smtClean="0"/>
              <a:t>NiFi</a:t>
            </a:r>
            <a:r>
              <a:rPr lang="en-US" dirty="0" smtClean="0"/>
              <a:t> High Level Capabilities</a:t>
            </a:r>
            <a:endParaRPr lang="en-US" dirty="0"/>
          </a:p>
        </p:txBody>
      </p:sp>
      <p:sp>
        <p:nvSpPr>
          <p:cNvPr id="3" name="Content Placeholder 2"/>
          <p:cNvSpPr>
            <a:spLocks noGrp="1"/>
          </p:cNvSpPr>
          <p:nvPr>
            <p:ph sz="quarter" idx="10"/>
          </p:nvPr>
        </p:nvSpPr>
        <p:spPr>
          <a:xfrm>
            <a:off x="841494" y="1319463"/>
            <a:ext cx="13167360" cy="7165038"/>
          </a:xfrm>
        </p:spPr>
        <p:txBody>
          <a:bodyPr/>
          <a:lstStyle/>
          <a:p>
            <a:r>
              <a:rPr lang="en-US" dirty="0" smtClean="0"/>
              <a:t>Web-based user interface</a:t>
            </a:r>
          </a:p>
          <a:p>
            <a:pPr lvl="1"/>
            <a:r>
              <a:rPr lang="en-US" dirty="0" smtClean="0"/>
              <a:t>Design, control, feedback &amp; monitoring</a:t>
            </a:r>
          </a:p>
          <a:p>
            <a:r>
              <a:rPr lang="en-US" dirty="0" smtClean="0"/>
              <a:t>Highly configurable</a:t>
            </a:r>
          </a:p>
          <a:p>
            <a:pPr lvl="1"/>
            <a:r>
              <a:rPr lang="en-US" dirty="0" smtClean="0"/>
              <a:t>Loss tolerant vs guaranteed delivery</a:t>
            </a:r>
          </a:p>
          <a:p>
            <a:pPr lvl="1"/>
            <a:r>
              <a:rPr lang="en-US" dirty="0" smtClean="0"/>
              <a:t>Low latency vs high throughput</a:t>
            </a:r>
          </a:p>
          <a:p>
            <a:pPr lvl="1"/>
            <a:r>
              <a:rPr lang="en-US" dirty="0" smtClean="0"/>
              <a:t>Dynamic prioritization</a:t>
            </a:r>
          </a:p>
          <a:p>
            <a:pPr lvl="1"/>
            <a:r>
              <a:rPr lang="en-US" dirty="0" smtClean="0"/>
              <a:t>Flow can be modified at runtime</a:t>
            </a:r>
          </a:p>
          <a:p>
            <a:pPr lvl="1"/>
            <a:r>
              <a:rPr lang="en-US" dirty="0" smtClean="0"/>
              <a:t>Back pressure</a:t>
            </a:r>
          </a:p>
          <a:p>
            <a:r>
              <a:rPr lang="en-US" dirty="0" smtClean="0"/>
              <a:t>Data provenance</a:t>
            </a:r>
          </a:p>
          <a:p>
            <a:pPr lvl="1"/>
            <a:r>
              <a:rPr lang="en-US" dirty="0" smtClean="0"/>
              <a:t>Track dataflow from beginning to end</a:t>
            </a:r>
          </a:p>
          <a:p>
            <a:r>
              <a:rPr lang="en-US" dirty="0" smtClean="0"/>
              <a:t>Designed for extension</a:t>
            </a:r>
          </a:p>
          <a:p>
            <a:pPr lvl="1"/>
            <a:r>
              <a:rPr lang="en-US" dirty="0" smtClean="0"/>
              <a:t>Build your own processors</a:t>
            </a:r>
          </a:p>
          <a:p>
            <a:r>
              <a:rPr lang="en-US" dirty="0" smtClean="0"/>
              <a:t>Secure</a:t>
            </a:r>
          </a:p>
          <a:p>
            <a:pPr lvl="1"/>
            <a:r>
              <a:rPr lang="en-US" dirty="0" smtClean="0"/>
              <a:t>SSL, SSH, HTTPS, etc.</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4400" y="1319462"/>
            <a:ext cx="6814454" cy="3831035"/>
          </a:xfrm>
          <a:prstGeom prst="rect">
            <a:avLst/>
          </a:prstGeom>
        </p:spPr>
      </p:pic>
    </p:spTree>
    <p:extLst>
      <p:ext uri="{BB962C8B-B14F-4D97-AF65-F5344CB8AC3E}">
        <p14:creationId xmlns:p14="http://schemas.microsoft.com/office/powerpoint/2010/main" val="116242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74710"/>
            <a:ext cx="13167360" cy="484748"/>
          </a:xfrm>
        </p:spPr>
        <p:txBody>
          <a:bodyPr/>
          <a:lstStyle/>
          <a:p>
            <a:r>
              <a:rPr lang="en-US" dirty="0" smtClean="0"/>
              <a:t>Data Agnosticism</a:t>
            </a:r>
            <a:endParaRPr lang="en-US" dirty="0"/>
          </a:p>
        </p:txBody>
      </p:sp>
      <p:sp>
        <p:nvSpPr>
          <p:cNvPr id="14" name="Text Placeholder 13"/>
          <p:cNvSpPr>
            <a:spLocks noGrp="1"/>
          </p:cNvSpPr>
          <p:nvPr>
            <p:ph sz="quarter" idx="10"/>
          </p:nvPr>
        </p:nvSpPr>
        <p:spPr>
          <a:xfrm>
            <a:off x="841494" y="1752600"/>
            <a:ext cx="13167360" cy="6127831"/>
          </a:xfrm>
        </p:spPr>
        <p:txBody>
          <a:bodyPr/>
          <a:lstStyle/>
          <a:p>
            <a:r>
              <a:rPr lang="en-US" dirty="0" err="1" smtClean="0"/>
              <a:t>NiFi</a:t>
            </a:r>
            <a:r>
              <a:rPr lang="en-US" dirty="0" smtClean="0"/>
              <a:t> is data agnostic!</a:t>
            </a:r>
          </a:p>
          <a:p>
            <a:pPr lvl="1"/>
            <a:r>
              <a:rPr lang="en-US" dirty="0" smtClean="0"/>
              <a:t>But designed to interact with specific </a:t>
            </a:r>
            <a:r>
              <a:rPr lang="en-US" b="1" dirty="0" smtClean="0"/>
              <a:t>formats, protocols</a:t>
            </a:r>
            <a:r>
              <a:rPr lang="en-US" dirty="0" smtClean="0"/>
              <a:t>, etc.</a:t>
            </a:r>
          </a:p>
          <a:p>
            <a:r>
              <a:rPr lang="en-US" dirty="0" smtClean="0"/>
              <a:t>Almost 180 Processors</a:t>
            </a:r>
          </a:p>
          <a:p>
            <a:pPr lvl="1"/>
            <a:r>
              <a:rPr lang="en-US" dirty="0" smtClean="0"/>
              <a:t>HDFS, S3</a:t>
            </a:r>
          </a:p>
          <a:p>
            <a:pPr lvl="1"/>
            <a:r>
              <a:rPr lang="en-US" dirty="0" smtClean="0"/>
              <a:t>Kafka, Kinesis</a:t>
            </a:r>
          </a:p>
          <a:p>
            <a:pPr lvl="1"/>
            <a:r>
              <a:rPr lang="en-US" dirty="0" smtClean="0"/>
              <a:t>HTTP, FTP, SFTP, TCP, UDP</a:t>
            </a:r>
          </a:p>
          <a:p>
            <a:pPr lvl="1"/>
            <a:r>
              <a:rPr lang="en-US" dirty="0" smtClean="0"/>
              <a:t>XML, JSON</a:t>
            </a:r>
          </a:p>
          <a:p>
            <a:pPr lvl="1"/>
            <a:r>
              <a:rPr lang="en-US" dirty="0" smtClean="0"/>
              <a:t>SQL, Mongo, </a:t>
            </a:r>
            <a:r>
              <a:rPr lang="en-US" dirty="0" err="1" smtClean="0"/>
              <a:t>DynamoDB</a:t>
            </a:r>
            <a:r>
              <a:rPr lang="en-US" dirty="0" smtClean="0"/>
              <a:t>, </a:t>
            </a:r>
          </a:p>
          <a:p>
            <a:pPr lvl="1"/>
            <a:r>
              <a:rPr lang="en-US" dirty="0" err="1" smtClean="0"/>
              <a:t>HBase</a:t>
            </a:r>
            <a:r>
              <a:rPr lang="en-US" dirty="0" smtClean="0"/>
              <a:t>, Cassandra</a:t>
            </a:r>
          </a:p>
          <a:p>
            <a:pPr lvl="1"/>
            <a:r>
              <a:rPr lang="en-US" dirty="0" smtClean="0"/>
              <a:t>Twitter</a:t>
            </a:r>
          </a:p>
          <a:p>
            <a:pPr lvl="1"/>
            <a:r>
              <a:rPr lang="en-US" dirty="0" smtClean="0"/>
              <a:t>MQTT, AMQP</a:t>
            </a:r>
          </a:p>
          <a:p>
            <a:pPr lvl="1"/>
            <a:r>
              <a:rPr lang="en-US" dirty="0" smtClean="0"/>
              <a:t>Etc.</a:t>
            </a:r>
          </a:p>
          <a:p>
            <a:pPr lvl="1"/>
            <a:endParaRPr lang="en-US" dirty="0" smtClean="0"/>
          </a:p>
          <a:p>
            <a:pPr lvl="1"/>
            <a:endParaRPr lang="en-US" dirty="0" smtClean="0"/>
          </a:p>
        </p:txBody>
      </p:sp>
      <p:sp>
        <p:nvSpPr>
          <p:cNvPr id="5" name="TextBox 4"/>
          <p:cNvSpPr txBox="1"/>
          <p:nvPr/>
        </p:nvSpPr>
        <p:spPr>
          <a:xfrm>
            <a:off x="9295362" y="7187601"/>
            <a:ext cx="0" cy="377026"/>
          </a:xfrm>
          <a:prstGeom prst="rect">
            <a:avLst/>
          </a:prstGeom>
        </p:spPr>
        <p:txBody>
          <a:bodyPr vert="horz" wrap="none" lIns="0" tIns="0" rIns="0" bIns="0" rtlCol="0" anchor="ctr" anchorCtr="0">
            <a:spAutoFit/>
          </a:bodyPr>
          <a:lstStyle/>
          <a:p>
            <a:pPr algn="ctr">
              <a:lnSpc>
                <a:spcPct val="85000"/>
              </a:lnSpc>
              <a:spcBef>
                <a:spcPts val="600"/>
              </a:spcBef>
            </a:pPr>
            <a:endParaRPr lang="en-US" sz="2800" dirty="0" err="1" smtClean="0"/>
          </a:p>
        </p:txBody>
      </p:sp>
      <p:sp>
        <p:nvSpPr>
          <p:cNvPr id="6" name="TextBox 5"/>
          <p:cNvSpPr txBox="1"/>
          <p:nvPr/>
        </p:nvSpPr>
        <p:spPr>
          <a:xfrm>
            <a:off x="8783862" y="7169471"/>
            <a:ext cx="2115964" cy="161583"/>
          </a:xfrm>
          <a:prstGeom prst="rect">
            <a:avLst/>
          </a:prstGeom>
        </p:spPr>
        <p:txBody>
          <a:bodyPr vert="horz" wrap="none" lIns="0" tIns="0" rIns="0" bIns="0" rtlCol="0" anchor="ctr" anchorCtr="0">
            <a:spAutoFit/>
          </a:bodyPr>
          <a:lstStyle/>
          <a:p>
            <a:pPr algn="ctr">
              <a:lnSpc>
                <a:spcPct val="85000"/>
              </a:lnSpc>
              <a:spcBef>
                <a:spcPts val="600"/>
              </a:spcBef>
            </a:pPr>
            <a:r>
              <a:rPr lang="en-US" sz="1200" dirty="0" smtClean="0"/>
              <a:t>ISO 8601 - http</a:t>
            </a:r>
            <a:r>
              <a:rPr lang="en-US" sz="1200" dirty="0"/>
              <a:t>://</a:t>
            </a:r>
            <a:r>
              <a:rPr lang="en-US" sz="1200" dirty="0" err="1"/>
              <a:t>xkcd.com</a:t>
            </a:r>
            <a:r>
              <a:rPr lang="en-US" sz="1200" dirty="0"/>
              <a:t>/1179/</a:t>
            </a:r>
            <a:endParaRPr lang="en-US" sz="1200" dirty="0" smtClean="0"/>
          </a:p>
        </p:txBody>
      </p:sp>
    </p:spTree>
    <p:extLst>
      <p:ext uri="{BB962C8B-B14F-4D97-AF65-F5344CB8AC3E}">
        <p14:creationId xmlns:p14="http://schemas.microsoft.com/office/powerpoint/2010/main" val="206633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Apache </a:t>
            </a:r>
            <a:r>
              <a:rPr lang="en-US" dirty="0" err="1" smtClean="0"/>
              <a:t>NiFi</a:t>
            </a:r>
            <a:r>
              <a:rPr lang="en-US" dirty="0" smtClean="0"/>
              <a:t> Subproject: </a:t>
            </a:r>
            <a:r>
              <a:rPr lang="en-US" dirty="0" err="1" smtClean="0"/>
              <a:t>MiNiFi</a:t>
            </a:r>
            <a:endParaRPr lang="en-US" dirty="0"/>
          </a:p>
        </p:txBody>
      </p:sp>
      <p:sp>
        <p:nvSpPr>
          <p:cNvPr id="6" name="Content Placeholder 5"/>
          <p:cNvSpPr>
            <a:spLocks noGrp="1"/>
          </p:cNvSpPr>
          <p:nvPr>
            <p:ph sz="quarter" idx="10"/>
          </p:nvPr>
        </p:nvSpPr>
        <p:spPr>
          <a:xfrm>
            <a:off x="841494" y="1752600"/>
            <a:ext cx="13167360" cy="2012859"/>
          </a:xfrm>
        </p:spPr>
        <p:txBody>
          <a:bodyPr/>
          <a:lstStyle/>
          <a:p>
            <a:r>
              <a:rPr lang="en-US" dirty="0" smtClean="0"/>
              <a:t>Let me get the key parts of </a:t>
            </a:r>
            <a:r>
              <a:rPr lang="en-US" dirty="0" err="1" smtClean="0"/>
              <a:t>NiFi</a:t>
            </a:r>
            <a:r>
              <a:rPr lang="en-US" dirty="0" smtClean="0"/>
              <a:t> close to where data begins and provide </a:t>
            </a:r>
            <a:r>
              <a:rPr lang="en-US" dirty="0" err="1" smtClean="0"/>
              <a:t>bidrectional</a:t>
            </a:r>
            <a:r>
              <a:rPr lang="en-US" dirty="0" smtClean="0"/>
              <a:t> communication</a:t>
            </a:r>
          </a:p>
          <a:p>
            <a:r>
              <a:rPr lang="en-US" dirty="0" err="1" smtClean="0"/>
              <a:t>NiFi</a:t>
            </a:r>
            <a:r>
              <a:rPr lang="en-US" dirty="0" smtClean="0"/>
              <a:t> lives in the data center.  Give it an enterprise server or a cluster of them.</a:t>
            </a:r>
          </a:p>
          <a:p>
            <a:r>
              <a:rPr lang="en-US" dirty="0" err="1" smtClean="0"/>
              <a:t>MiNiFi</a:t>
            </a:r>
            <a:r>
              <a:rPr lang="en-US" dirty="0" smtClean="0"/>
              <a:t> lives as close to where data is born and is a guest on that device or system</a:t>
            </a:r>
            <a:endParaRPr lang="en-US" dirty="0"/>
          </a:p>
        </p:txBody>
      </p:sp>
      <p:pic>
        <p:nvPicPr>
          <p:cNvPr id="10" name="Picture 9" descr="minifi-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2136" y="3716208"/>
            <a:ext cx="7528264" cy="4124861"/>
          </a:xfrm>
          <a:prstGeom prst="rect">
            <a:avLst/>
          </a:prstGeom>
        </p:spPr>
      </p:pic>
    </p:spTree>
    <p:extLst>
      <p:ext uri="{BB962C8B-B14F-4D97-AF65-F5344CB8AC3E}">
        <p14:creationId xmlns:p14="http://schemas.microsoft.com/office/powerpoint/2010/main" val="72679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74710"/>
            <a:ext cx="13167360" cy="484748"/>
          </a:xfrm>
        </p:spPr>
        <p:txBody>
          <a:bodyPr/>
          <a:lstStyle/>
          <a:p>
            <a:r>
              <a:rPr lang="en-US" dirty="0" smtClean="0"/>
              <a:t>Apache </a:t>
            </a:r>
            <a:r>
              <a:rPr lang="en-US" dirty="0" err="1" smtClean="0"/>
              <a:t>NiFi</a:t>
            </a:r>
            <a:r>
              <a:rPr lang="en-US" dirty="0" smtClean="0"/>
              <a:t> Managed Dataflow</a:t>
            </a:r>
            <a:endParaRPr lang="en-US" dirty="0"/>
          </a:p>
        </p:txBody>
      </p:sp>
      <p:pic>
        <p:nvPicPr>
          <p:cNvPr id="39" name="Picture 38" descr="Screen Shot 2015-12-22 at 4.34.39 PM.png"/>
          <p:cNvPicPr>
            <a:picLocks noChangeAspect="1"/>
          </p:cNvPicPr>
          <p:nvPr/>
        </p:nvPicPr>
        <p:blipFill rotWithShape="1">
          <a:blip r:embed="rId2">
            <a:extLst>
              <a:ext uri="{28A0092B-C50C-407E-A947-70E740481C1C}">
                <a14:useLocalDpi xmlns:a14="http://schemas.microsoft.com/office/drawing/2010/main" val="0"/>
              </a:ext>
            </a:extLst>
          </a:blip>
          <a:srcRect t="10132"/>
          <a:stretch/>
        </p:blipFill>
        <p:spPr>
          <a:xfrm>
            <a:off x="1909080" y="2544023"/>
            <a:ext cx="10812241" cy="4540715"/>
          </a:xfrm>
          <a:prstGeom prst="rect">
            <a:avLst/>
          </a:prstGeom>
        </p:spPr>
      </p:pic>
      <p:sp>
        <p:nvSpPr>
          <p:cNvPr id="40" name="TextBox 39"/>
          <p:cNvSpPr txBox="1"/>
          <p:nvPr/>
        </p:nvSpPr>
        <p:spPr>
          <a:xfrm>
            <a:off x="2794418" y="1154701"/>
            <a:ext cx="2938320" cy="814862"/>
          </a:xfrm>
          <a:prstGeom prst="rect">
            <a:avLst/>
          </a:prstGeom>
        </p:spPr>
        <p:txBody>
          <a:bodyPr vert="horz" wrap="square" lIns="0" tIns="0" rIns="0" bIns="0" rtlCol="0" anchor="ctr" anchorCtr="0">
            <a:noAutofit/>
          </a:bodyPr>
          <a:lstStyle/>
          <a:p>
            <a:pPr algn="ctr">
              <a:lnSpc>
                <a:spcPts val="1720"/>
              </a:lnSpc>
            </a:pPr>
            <a:r>
              <a:rPr lang="en-US" sz="1600" b="1" dirty="0" smtClean="0">
                <a:solidFill>
                  <a:srgbClr val="44697D"/>
                </a:solidFill>
                <a:latin typeface="Calibri"/>
              </a:rPr>
              <a:t>SOURCES</a:t>
            </a:r>
            <a:endParaRPr lang="en-US" sz="1600" b="1" dirty="0">
              <a:solidFill>
                <a:srgbClr val="44697D"/>
              </a:solidFill>
              <a:latin typeface="Calibri"/>
            </a:endParaRPr>
          </a:p>
        </p:txBody>
      </p:sp>
      <p:sp>
        <p:nvSpPr>
          <p:cNvPr id="41" name="TextBox 40"/>
          <p:cNvSpPr txBox="1"/>
          <p:nvPr/>
        </p:nvSpPr>
        <p:spPr>
          <a:xfrm>
            <a:off x="5732739" y="1154701"/>
            <a:ext cx="2953128" cy="814862"/>
          </a:xfrm>
          <a:prstGeom prst="rect">
            <a:avLst/>
          </a:prstGeom>
        </p:spPr>
        <p:txBody>
          <a:bodyPr vert="horz" wrap="square" lIns="0" tIns="0" rIns="0" bIns="0" rtlCol="0" anchor="ctr" anchorCtr="0">
            <a:noAutofit/>
          </a:bodyPr>
          <a:lstStyle/>
          <a:p>
            <a:pPr algn="ctr">
              <a:lnSpc>
                <a:spcPts val="1720"/>
              </a:lnSpc>
            </a:pPr>
            <a:r>
              <a:rPr lang="en-US" sz="1600" b="1" dirty="0" smtClean="0">
                <a:solidFill>
                  <a:srgbClr val="44697D"/>
                </a:solidFill>
                <a:latin typeface="Calibri"/>
              </a:rPr>
              <a:t>REGIONAL </a:t>
            </a:r>
            <a:br>
              <a:rPr lang="en-US" sz="1600" b="1" dirty="0" smtClean="0">
                <a:solidFill>
                  <a:srgbClr val="44697D"/>
                </a:solidFill>
                <a:latin typeface="Calibri"/>
              </a:rPr>
            </a:br>
            <a:r>
              <a:rPr lang="en-US" sz="1600" b="1" dirty="0" smtClean="0">
                <a:solidFill>
                  <a:srgbClr val="44697D"/>
                </a:solidFill>
                <a:latin typeface="Calibri"/>
              </a:rPr>
              <a:t>INFRASTRUCTURE</a:t>
            </a:r>
            <a:endParaRPr lang="en-US" sz="1600" b="1" dirty="0">
              <a:solidFill>
                <a:srgbClr val="44697D"/>
              </a:solidFill>
              <a:latin typeface="Calibri"/>
            </a:endParaRPr>
          </a:p>
        </p:txBody>
      </p:sp>
      <p:sp>
        <p:nvSpPr>
          <p:cNvPr id="42" name="TextBox 41"/>
          <p:cNvSpPr txBox="1"/>
          <p:nvPr/>
        </p:nvSpPr>
        <p:spPr>
          <a:xfrm>
            <a:off x="8689921" y="1154701"/>
            <a:ext cx="2938319" cy="814862"/>
          </a:xfrm>
          <a:prstGeom prst="rect">
            <a:avLst/>
          </a:prstGeom>
        </p:spPr>
        <p:txBody>
          <a:bodyPr vert="horz" wrap="square" lIns="0" tIns="0" rIns="0" bIns="0" rtlCol="0" anchor="ctr" anchorCtr="0">
            <a:noAutofit/>
          </a:bodyPr>
          <a:lstStyle/>
          <a:p>
            <a:pPr algn="ctr">
              <a:lnSpc>
                <a:spcPts val="1720"/>
              </a:lnSpc>
            </a:pPr>
            <a:r>
              <a:rPr lang="en-US" sz="1600" b="1" dirty="0" smtClean="0">
                <a:solidFill>
                  <a:srgbClr val="44697D"/>
                </a:solidFill>
                <a:latin typeface="Calibri"/>
              </a:rPr>
              <a:t>CORE </a:t>
            </a:r>
            <a:br>
              <a:rPr lang="en-US" sz="1600" b="1" dirty="0" smtClean="0">
                <a:solidFill>
                  <a:srgbClr val="44697D"/>
                </a:solidFill>
                <a:latin typeface="Calibri"/>
              </a:rPr>
            </a:br>
            <a:r>
              <a:rPr lang="en-US" sz="1600" b="1" dirty="0" smtClean="0">
                <a:solidFill>
                  <a:srgbClr val="44697D"/>
                </a:solidFill>
                <a:latin typeface="Calibri"/>
              </a:rPr>
              <a:t>INFRASTRUCTURE</a:t>
            </a:r>
            <a:endParaRPr lang="en-US" sz="1600" b="1" dirty="0">
              <a:solidFill>
                <a:srgbClr val="44697D"/>
              </a:solidFill>
              <a:latin typeface="Calibri"/>
            </a:endParaRPr>
          </a:p>
        </p:txBody>
      </p:sp>
      <p:sp>
        <p:nvSpPr>
          <p:cNvPr id="43" name="Right Triangle 42"/>
          <p:cNvSpPr/>
          <p:nvPr/>
        </p:nvSpPr>
        <p:spPr>
          <a:xfrm>
            <a:off x="2844801" y="1963330"/>
            <a:ext cx="7666181" cy="440136"/>
          </a:xfrm>
          <a:prstGeom prst="rtTriangl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sp>
        <p:nvSpPr>
          <p:cNvPr id="44" name="Right Triangle 43"/>
          <p:cNvSpPr/>
          <p:nvPr/>
        </p:nvSpPr>
        <p:spPr>
          <a:xfrm flipH="1" flipV="1">
            <a:off x="3858196" y="1963330"/>
            <a:ext cx="7659548" cy="440136"/>
          </a:xfrm>
          <a:prstGeom prst="rtTriangle">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sp>
        <p:nvSpPr>
          <p:cNvPr id="45" name="Rounded Rectangle 44"/>
          <p:cNvSpPr/>
          <p:nvPr/>
        </p:nvSpPr>
        <p:spPr>
          <a:xfrm>
            <a:off x="11517744" y="1737823"/>
            <a:ext cx="2166346" cy="802073"/>
          </a:xfrm>
          <a:prstGeom prst="roundRect">
            <a:avLst>
              <a:gd name="adj" fmla="val 1700"/>
            </a:avLst>
          </a:prstGeom>
          <a:noFill/>
          <a:ln w="5080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sp>
        <p:nvSpPr>
          <p:cNvPr id="46" name="Rounded Rectangle 45"/>
          <p:cNvSpPr/>
          <p:nvPr/>
        </p:nvSpPr>
        <p:spPr>
          <a:xfrm>
            <a:off x="689985" y="1737735"/>
            <a:ext cx="2166346" cy="863976"/>
          </a:xfrm>
          <a:prstGeom prst="roundRect">
            <a:avLst>
              <a:gd name="adj" fmla="val 1700"/>
            </a:avLst>
          </a:prstGeom>
          <a:noFill/>
          <a:ln w="5080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grpSp>
        <p:nvGrpSpPr>
          <p:cNvPr id="47" name="Group 46"/>
          <p:cNvGrpSpPr>
            <a:grpSpLocks noChangeAspect="1"/>
          </p:cNvGrpSpPr>
          <p:nvPr/>
        </p:nvGrpSpPr>
        <p:grpSpPr>
          <a:xfrm>
            <a:off x="2950628" y="2136058"/>
            <a:ext cx="914400" cy="120875"/>
            <a:chOff x="4858327" y="396115"/>
            <a:chExt cx="1200052" cy="158634"/>
          </a:xfrm>
        </p:grpSpPr>
        <p:sp>
          <p:nvSpPr>
            <p:cNvPr id="48" name="Chevron 47"/>
            <p:cNvSpPr/>
            <p:nvPr/>
          </p:nvSpPr>
          <p:spPr>
            <a:xfrm>
              <a:off x="4858327" y="396115"/>
              <a:ext cx="113327" cy="158634"/>
            </a:xfrm>
            <a:prstGeom prst="chevron">
              <a:avLst>
                <a:gd name="adj" fmla="val 56404"/>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sp>
          <p:nvSpPr>
            <p:cNvPr id="49" name="Chevron 48"/>
            <p:cNvSpPr/>
            <p:nvPr/>
          </p:nvSpPr>
          <p:spPr>
            <a:xfrm>
              <a:off x="4979074" y="396115"/>
              <a:ext cx="113327" cy="158634"/>
            </a:xfrm>
            <a:prstGeom prst="chevron">
              <a:avLst>
                <a:gd name="adj" fmla="val 56404"/>
              </a:avLst>
            </a:prstGeom>
            <a:solidFill>
              <a:schemeClr val="tx1">
                <a:alpha val="9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sp>
          <p:nvSpPr>
            <p:cNvPr id="50" name="Chevron 49"/>
            <p:cNvSpPr/>
            <p:nvPr/>
          </p:nvSpPr>
          <p:spPr>
            <a:xfrm>
              <a:off x="5099821" y="396115"/>
              <a:ext cx="113327" cy="158634"/>
            </a:xfrm>
            <a:prstGeom prst="chevron">
              <a:avLst>
                <a:gd name="adj" fmla="val 56404"/>
              </a:avLst>
            </a:prstGeom>
            <a:solidFill>
              <a:schemeClr val="tx1">
                <a:alpha val="8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sp>
          <p:nvSpPr>
            <p:cNvPr id="51" name="Chevron 50"/>
            <p:cNvSpPr/>
            <p:nvPr/>
          </p:nvSpPr>
          <p:spPr>
            <a:xfrm>
              <a:off x="5220568" y="396115"/>
              <a:ext cx="113327" cy="158634"/>
            </a:xfrm>
            <a:prstGeom prst="chevron">
              <a:avLst>
                <a:gd name="adj" fmla="val 56404"/>
              </a:avLst>
            </a:prstGeom>
            <a:solidFill>
              <a:schemeClr val="tx1">
                <a:alpha val="7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sp>
          <p:nvSpPr>
            <p:cNvPr id="52" name="Chevron 51"/>
            <p:cNvSpPr/>
            <p:nvPr/>
          </p:nvSpPr>
          <p:spPr>
            <a:xfrm>
              <a:off x="5341315" y="396115"/>
              <a:ext cx="113327" cy="158634"/>
            </a:xfrm>
            <a:prstGeom prst="chevron">
              <a:avLst>
                <a:gd name="adj" fmla="val 56404"/>
              </a:avLst>
            </a:prstGeom>
            <a:solidFill>
              <a:schemeClr val="tx1">
                <a:alpha val="6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sp>
          <p:nvSpPr>
            <p:cNvPr id="53" name="Chevron 52"/>
            <p:cNvSpPr/>
            <p:nvPr/>
          </p:nvSpPr>
          <p:spPr>
            <a:xfrm>
              <a:off x="5462062" y="396115"/>
              <a:ext cx="113327" cy="158634"/>
            </a:xfrm>
            <a:prstGeom prst="chevron">
              <a:avLst>
                <a:gd name="adj" fmla="val 56404"/>
              </a:avLst>
            </a:prstGeom>
            <a:solidFill>
              <a:schemeClr val="tx1">
                <a:alpha val="5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sp>
          <p:nvSpPr>
            <p:cNvPr id="54" name="Chevron 53"/>
            <p:cNvSpPr/>
            <p:nvPr/>
          </p:nvSpPr>
          <p:spPr>
            <a:xfrm>
              <a:off x="5582809" y="396115"/>
              <a:ext cx="113327" cy="158634"/>
            </a:xfrm>
            <a:prstGeom prst="chevron">
              <a:avLst>
                <a:gd name="adj" fmla="val 56404"/>
              </a:avLst>
            </a:prstGeom>
            <a:solidFill>
              <a:schemeClr val="tx1">
                <a:alpha val="4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sp>
          <p:nvSpPr>
            <p:cNvPr id="55" name="Chevron 54"/>
            <p:cNvSpPr/>
            <p:nvPr/>
          </p:nvSpPr>
          <p:spPr>
            <a:xfrm>
              <a:off x="5703556" y="396115"/>
              <a:ext cx="113327" cy="158634"/>
            </a:xfrm>
            <a:prstGeom prst="chevron">
              <a:avLst>
                <a:gd name="adj" fmla="val 56404"/>
              </a:avLst>
            </a:prstGeom>
            <a:solidFill>
              <a:schemeClr val="tx1">
                <a:alpha val="3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sp>
          <p:nvSpPr>
            <p:cNvPr id="56" name="Chevron 55"/>
            <p:cNvSpPr/>
            <p:nvPr/>
          </p:nvSpPr>
          <p:spPr>
            <a:xfrm>
              <a:off x="5824303" y="396115"/>
              <a:ext cx="113327" cy="158634"/>
            </a:xfrm>
            <a:prstGeom prst="chevron">
              <a:avLst>
                <a:gd name="adj" fmla="val 56404"/>
              </a:avLst>
            </a:prstGeom>
            <a:solidFill>
              <a:schemeClr val="tx1">
                <a:alpha val="2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sp>
          <p:nvSpPr>
            <p:cNvPr id="57" name="Chevron 56"/>
            <p:cNvSpPr/>
            <p:nvPr/>
          </p:nvSpPr>
          <p:spPr>
            <a:xfrm>
              <a:off x="5945052" y="396115"/>
              <a:ext cx="113327" cy="158634"/>
            </a:xfrm>
            <a:prstGeom prst="chevron">
              <a:avLst>
                <a:gd name="adj" fmla="val 56404"/>
              </a:avLst>
            </a:prstGeom>
            <a:solidFill>
              <a:schemeClr val="tx1">
                <a:alpha val="1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grpSp>
      <p:grpSp>
        <p:nvGrpSpPr>
          <p:cNvPr id="58" name="Group 57"/>
          <p:cNvGrpSpPr>
            <a:grpSpLocks noChangeAspect="1"/>
          </p:cNvGrpSpPr>
          <p:nvPr/>
        </p:nvGrpSpPr>
        <p:grpSpPr>
          <a:xfrm flipH="1">
            <a:off x="10480755" y="2117586"/>
            <a:ext cx="914400" cy="120875"/>
            <a:chOff x="4858327" y="396115"/>
            <a:chExt cx="1200052" cy="158634"/>
          </a:xfrm>
        </p:grpSpPr>
        <p:sp>
          <p:nvSpPr>
            <p:cNvPr id="59" name="Chevron 58"/>
            <p:cNvSpPr/>
            <p:nvPr/>
          </p:nvSpPr>
          <p:spPr>
            <a:xfrm>
              <a:off x="4858327" y="396115"/>
              <a:ext cx="113327" cy="158634"/>
            </a:xfrm>
            <a:prstGeom prst="chevron">
              <a:avLst>
                <a:gd name="adj" fmla="val 56404"/>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sp>
          <p:nvSpPr>
            <p:cNvPr id="60" name="Chevron 59"/>
            <p:cNvSpPr/>
            <p:nvPr/>
          </p:nvSpPr>
          <p:spPr>
            <a:xfrm>
              <a:off x="4979074" y="396115"/>
              <a:ext cx="113327" cy="158634"/>
            </a:xfrm>
            <a:prstGeom prst="chevron">
              <a:avLst>
                <a:gd name="adj" fmla="val 56404"/>
              </a:avLst>
            </a:prstGeom>
            <a:solidFill>
              <a:schemeClr val="tx1">
                <a:alpha val="9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sp>
          <p:nvSpPr>
            <p:cNvPr id="61" name="Chevron 60"/>
            <p:cNvSpPr/>
            <p:nvPr/>
          </p:nvSpPr>
          <p:spPr>
            <a:xfrm>
              <a:off x="5099821" y="396115"/>
              <a:ext cx="113327" cy="158634"/>
            </a:xfrm>
            <a:prstGeom prst="chevron">
              <a:avLst>
                <a:gd name="adj" fmla="val 56404"/>
              </a:avLst>
            </a:prstGeom>
            <a:solidFill>
              <a:schemeClr val="tx1">
                <a:alpha val="8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sp>
          <p:nvSpPr>
            <p:cNvPr id="62" name="Chevron 61"/>
            <p:cNvSpPr/>
            <p:nvPr/>
          </p:nvSpPr>
          <p:spPr>
            <a:xfrm>
              <a:off x="5220568" y="396115"/>
              <a:ext cx="113327" cy="158634"/>
            </a:xfrm>
            <a:prstGeom prst="chevron">
              <a:avLst>
                <a:gd name="adj" fmla="val 56404"/>
              </a:avLst>
            </a:prstGeom>
            <a:solidFill>
              <a:schemeClr val="tx1">
                <a:alpha val="7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sp>
          <p:nvSpPr>
            <p:cNvPr id="63" name="Chevron 62"/>
            <p:cNvSpPr/>
            <p:nvPr/>
          </p:nvSpPr>
          <p:spPr>
            <a:xfrm>
              <a:off x="5341315" y="396115"/>
              <a:ext cx="113327" cy="158634"/>
            </a:xfrm>
            <a:prstGeom prst="chevron">
              <a:avLst>
                <a:gd name="adj" fmla="val 56404"/>
              </a:avLst>
            </a:prstGeom>
            <a:solidFill>
              <a:schemeClr val="tx1">
                <a:alpha val="6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sp>
          <p:nvSpPr>
            <p:cNvPr id="64" name="Chevron 63"/>
            <p:cNvSpPr/>
            <p:nvPr/>
          </p:nvSpPr>
          <p:spPr>
            <a:xfrm>
              <a:off x="5462062" y="396115"/>
              <a:ext cx="113327" cy="158634"/>
            </a:xfrm>
            <a:prstGeom prst="chevron">
              <a:avLst>
                <a:gd name="adj" fmla="val 56404"/>
              </a:avLst>
            </a:prstGeom>
            <a:solidFill>
              <a:schemeClr val="tx1">
                <a:alpha val="5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sp>
          <p:nvSpPr>
            <p:cNvPr id="65" name="Chevron 64"/>
            <p:cNvSpPr/>
            <p:nvPr/>
          </p:nvSpPr>
          <p:spPr>
            <a:xfrm>
              <a:off x="5582809" y="396115"/>
              <a:ext cx="113327" cy="158634"/>
            </a:xfrm>
            <a:prstGeom prst="chevron">
              <a:avLst>
                <a:gd name="adj" fmla="val 56404"/>
              </a:avLst>
            </a:prstGeom>
            <a:solidFill>
              <a:schemeClr val="tx1">
                <a:alpha val="4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sp>
          <p:nvSpPr>
            <p:cNvPr id="66" name="Chevron 65"/>
            <p:cNvSpPr/>
            <p:nvPr/>
          </p:nvSpPr>
          <p:spPr>
            <a:xfrm>
              <a:off x="5703556" y="396115"/>
              <a:ext cx="113327" cy="158634"/>
            </a:xfrm>
            <a:prstGeom prst="chevron">
              <a:avLst>
                <a:gd name="adj" fmla="val 56404"/>
              </a:avLst>
            </a:prstGeom>
            <a:solidFill>
              <a:schemeClr val="tx1">
                <a:alpha val="3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sp>
          <p:nvSpPr>
            <p:cNvPr id="67" name="Chevron 66"/>
            <p:cNvSpPr/>
            <p:nvPr/>
          </p:nvSpPr>
          <p:spPr>
            <a:xfrm>
              <a:off x="5824303" y="396115"/>
              <a:ext cx="113327" cy="158634"/>
            </a:xfrm>
            <a:prstGeom prst="chevron">
              <a:avLst>
                <a:gd name="adj" fmla="val 56404"/>
              </a:avLst>
            </a:prstGeom>
            <a:solidFill>
              <a:schemeClr val="tx1">
                <a:alpha val="2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sp>
          <p:nvSpPr>
            <p:cNvPr id="68" name="Chevron 67"/>
            <p:cNvSpPr/>
            <p:nvPr/>
          </p:nvSpPr>
          <p:spPr>
            <a:xfrm>
              <a:off x="5945052" y="396115"/>
              <a:ext cx="113327" cy="158634"/>
            </a:xfrm>
            <a:prstGeom prst="chevron">
              <a:avLst>
                <a:gd name="adj" fmla="val 56404"/>
              </a:avLst>
            </a:prstGeom>
            <a:solidFill>
              <a:schemeClr val="tx1">
                <a:alpha val="1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rgbClr val="FFFFFF"/>
                </a:solidFill>
                <a:latin typeface="Calibri"/>
              </a:endParaRPr>
            </a:p>
          </p:txBody>
        </p:sp>
      </p:grpSp>
      <p:pic>
        <p:nvPicPr>
          <p:cNvPr id="71" name="Picture 70" descr="logo-nifi-horizontal_thumb.png"/>
          <p:cNvPicPr>
            <a:picLocks noChangeAspect="1"/>
          </p:cNvPicPr>
          <p:nvPr/>
        </p:nvPicPr>
        <p:blipFill>
          <a:blip r:embed="rId3">
            <a:alphaModFix amt="8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2015636" y="1766942"/>
            <a:ext cx="1006415" cy="667588"/>
          </a:xfrm>
          <a:prstGeom prst="rect">
            <a:avLst/>
          </a:prstGeom>
        </p:spPr>
      </p:pic>
      <p:pic>
        <p:nvPicPr>
          <p:cNvPr id="72" name="Picture 71"/>
          <p:cNvPicPr>
            <a:picLocks noChangeAspect="1"/>
          </p:cNvPicPr>
          <p:nvPr/>
        </p:nvPicPr>
        <p:blipFill>
          <a:blip r:embed="rId5"/>
          <a:stretch>
            <a:fillRect/>
          </a:stretch>
        </p:blipFill>
        <p:spPr>
          <a:xfrm>
            <a:off x="856614" y="1818912"/>
            <a:ext cx="1708436" cy="694764"/>
          </a:xfrm>
          <a:prstGeom prst="rect">
            <a:avLst/>
          </a:prstGeom>
        </p:spPr>
      </p:pic>
    </p:spTree>
    <p:extLst>
      <p:ext uri="{BB962C8B-B14F-4D97-AF65-F5344CB8AC3E}">
        <p14:creationId xmlns:p14="http://schemas.microsoft.com/office/powerpoint/2010/main" val="204677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5102"/>
          </a:xfrm>
          <a:prstGeom prst="rect">
            <a:avLst/>
          </a:prstGeom>
        </p:spPr>
      </p:pic>
    </p:spTree>
    <p:extLst>
      <p:ext uri="{BB962C8B-B14F-4D97-AF65-F5344CB8AC3E}">
        <p14:creationId xmlns:p14="http://schemas.microsoft.com/office/powerpoint/2010/main" val="72972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841494" y="674710"/>
            <a:ext cx="13167360" cy="484748"/>
          </a:xfrm>
        </p:spPr>
        <p:txBody>
          <a:bodyPr/>
          <a:lstStyle/>
          <a:p>
            <a:r>
              <a:rPr lang="en-US" dirty="0" smtClean="0"/>
              <a:t>The Connected Data Platform</a:t>
            </a:r>
            <a:endParaRPr lang="en-US"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6086" y="1308551"/>
            <a:ext cx="13342768" cy="6189900"/>
          </a:xfrm>
          <a:prstGeom prst="rect">
            <a:avLst/>
          </a:prstGeom>
        </p:spPr>
      </p:pic>
      <p:sp>
        <p:nvSpPr>
          <p:cNvPr id="2" name="Left Arrow 1"/>
          <p:cNvSpPr/>
          <p:nvPr/>
        </p:nvSpPr>
        <p:spPr>
          <a:xfrm rot="20706719">
            <a:off x="12736492" y="3232956"/>
            <a:ext cx="1721376" cy="984594"/>
          </a:xfrm>
          <a:prstGeom prst="leftArrow">
            <a:avLst/>
          </a:prstGeom>
          <a:solidFill>
            <a:schemeClr val="accent5"/>
          </a:solidFill>
          <a:ln w="127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800" dirty="0" smtClean="0">
                <a:solidFill>
                  <a:schemeClr val="bg2"/>
                </a:solidFill>
              </a:rPr>
              <a:t>DEMO</a:t>
            </a:r>
          </a:p>
        </p:txBody>
      </p:sp>
    </p:spTree>
    <p:extLst>
      <p:ext uri="{BB962C8B-B14F-4D97-AF65-F5344CB8AC3E}">
        <p14:creationId xmlns:p14="http://schemas.microsoft.com/office/powerpoint/2010/main" val="195669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smtClean="0">
                <a:solidFill>
                  <a:schemeClr val="accent5"/>
                </a:solidFill>
              </a:rPr>
              <a:t>Modern Data Applications</a:t>
            </a:r>
            <a:r>
              <a:rPr lang="en-US" dirty="0" smtClean="0"/>
              <a:t/>
            </a:r>
            <a:br>
              <a:rPr lang="en-US" dirty="0" smtClean="0"/>
            </a:br>
            <a:r>
              <a:rPr lang="en-US" dirty="0" smtClean="0"/>
              <a:t>Custom or Off the Shelf</a:t>
            </a:r>
            <a:endParaRPr lang="en-US" dirty="0"/>
          </a:p>
        </p:txBody>
      </p:sp>
      <p:sp>
        <p:nvSpPr>
          <p:cNvPr id="51" name="Text Placeholder 3"/>
          <p:cNvSpPr>
            <a:spLocks noGrp="1"/>
          </p:cNvSpPr>
          <p:nvPr>
            <p:ph type="body" sz="quarter" idx="4294967295"/>
          </p:nvPr>
        </p:nvSpPr>
        <p:spPr bwMode="gray">
          <a:xfrm>
            <a:off x="7610475" y="1541463"/>
            <a:ext cx="6661337" cy="5457825"/>
          </a:xfrm>
          <a:prstGeom prst="rect">
            <a:avLst/>
          </a:prstGeom>
        </p:spPr>
        <p:txBody>
          <a:bodyPr anchor="ctr" anchorCtr="0">
            <a:noAutofit/>
          </a:bodyPr>
          <a:lstStyle/>
          <a:p>
            <a:pPr marL="0" indent="0">
              <a:lnSpc>
                <a:spcPct val="90000"/>
              </a:lnSpc>
              <a:buClr>
                <a:schemeClr val="accent1"/>
              </a:buClr>
              <a:buSzPct val="75000"/>
              <a:buNone/>
            </a:pPr>
            <a:r>
              <a:rPr lang="en-US" b="1" dirty="0" smtClean="0">
                <a:solidFill>
                  <a:schemeClr val="accent5"/>
                </a:solidFill>
              </a:rPr>
              <a:t>Real-Time </a:t>
            </a:r>
            <a:r>
              <a:rPr lang="en-US" b="1" dirty="0">
                <a:solidFill>
                  <a:schemeClr val="accent5"/>
                </a:solidFill>
              </a:rPr>
              <a:t>Cyber Security</a:t>
            </a:r>
            <a:r>
              <a:rPr lang="en-US" dirty="0">
                <a:solidFill>
                  <a:schemeClr val="accent5"/>
                </a:solidFill>
              </a:rPr>
              <a:t/>
            </a:r>
            <a:br>
              <a:rPr lang="en-US" dirty="0">
                <a:solidFill>
                  <a:schemeClr val="accent5"/>
                </a:solidFill>
              </a:rPr>
            </a:br>
            <a:r>
              <a:rPr lang="en-US" dirty="0"/>
              <a:t>p</a:t>
            </a:r>
            <a:r>
              <a:rPr lang="en-US" dirty="0" smtClean="0"/>
              <a:t>rotects </a:t>
            </a:r>
            <a:r>
              <a:rPr lang="en-US" dirty="0"/>
              <a:t>systems with superior threat detection</a:t>
            </a:r>
          </a:p>
          <a:p>
            <a:pPr marL="0" indent="0">
              <a:lnSpc>
                <a:spcPct val="90000"/>
              </a:lnSpc>
              <a:buClr>
                <a:schemeClr val="accent1"/>
              </a:buClr>
              <a:buSzPct val="75000"/>
              <a:buNone/>
            </a:pPr>
            <a:r>
              <a:rPr lang="en-US" b="1" dirty="0">
                <a:solidFill>
                  <a:schemeClr val="accent5"/>
                </a:solidFill>
              </a:rPr>
              <a:t>Smart Manufacturing</a:t>
            </a:r>
            <a:r>
              <a:rPr lang="en-US" dirty="0">
                <a:solidFill>
                  <a:schemeClr val="accent5"/>
                </a:solidFill>
              </a:rPr>
              <a:t/>
            </a:r>
            <a:br>
              <a:rPr lang="en-US" dirty="0">
                <a:solidFill>
                  <a:schemeClr val="accent5"/>
                </a:solidFill>
              </a:rPr>
            </a:br>
            <a:r>
              <a:rPr lang="en-US" dirty="0"/>
              <a:t>dramatically improves yields by managing more variables in greater detail</a:t>
            </a:r>
          </a:p>
          <a:p>
            <a:pPr marL="0" indent="0">
              <a:lnSpc>
                <a:spcPct val="90000"/>
              </a:lnSpc>
              <a:buClr>
                <a:schemeClr val="accent1"/>
              </a:buClr>
              <a:buSzPct val="75000"/>
              <a:buNone/>
            </a:pPr>
            <a:r>
              <a:rPr lang="en-US" b="1" dirty="0">
                <a:solidFill>
                  <a:schemeClr val="accent5"/>
                </a:solidFill>
              </a:rPr>
              <a:t>Connected, Autonomous Cars</a:t>
            </a:r>
            <a:r>
              <a:rPr lang="en-US" dirty="0">
                <a:solidFill>
                  <a:schemeClr val="accent5"/>
                </a:solidFill>
              </a:rPr>
              <a:t/>
            </a:r>
            <a:br>
              <a:rPr lang="en-US" dirty="0">
                <a:solidFill>
                  <a:schemeClr val="accent5"/>
                </a:solidFill>
              </a:rPr>
            </a:br>
            <a:r>
              <a:rPr lang="en-US" dirty="0"/>
              <a:t>drive themselves and improve road safety</a:t>
            </a:r>
          </a:p>
          <a:p>
            <a:pPr marL="0" indent="0">
              <a:lnSpc>
                <a:spcPct val="90000"/>
              </a:lnSpc>
              <a:buClr>
                <a:schemeClr val="accent1"/>
              </a:buClr>
              <a:buSzPct val="75000"/>
              <a:buNone/>
            </a:pPr>
            <a:r>
              <a:rPr lang="en-US" b="1" dirty="0">
                <a:solidFill>
                  <a:schemeClr val="accent5"/>
                </a:solidFill>
              </a:rPr>
              <a:t>Future Farming</a:t>
            </a:r>
            <a:r>
              <a:rPr lang="en-US" dirty="0">
                <a:solidFill>
                  <a:schemeClr val="accent5"/>
                </a:solidFill>
              </a:rPr>
              <a:t/>
            </a:r>
            <a:br>
              <a:rPr lang="en-US" dirty="0">
                <a:solidFill>
                  <a:schemeClr val="accent5"/>
                </a:solidFill>
              </a:rPr>
            </a:br>
            <a:r>
              <a:rPr lang="en-US" dirty="0"/>
              <a:t>optimizing soil, seeds and equipment to measured conditions on each square foot</a:t>
            </a:r>
          </a:p>
          <a:p>
            <a:pPr marL="0" indent="0">
              <a:lnSpc>
                <a:spcPct val="90000"/>
              </a:lnSpc>
              <a:buClr>
                <a:schemeClr val="accent1"/>
              </a:buClr>
              <a:buSzPct val="75000"/>
              <a:buNone/>
            </a:pPr>
            <a:r>
              <a:rPr lang="en-US" b="1" dirty="0">
                <a:solidFill>
                  <a:schemeClr val="accent5"/>
                </a:solidFill>
              </a:rPr>
              <a:t>Automatic Recommendation Engines</a:t>
            </a:r>
            <a:r>
              <a:rPr lang="en-US" dirty="0">
                <a:solidFill>
                  <a:schemeClr val="accent5"/>
                </a:solidFill>
              </a:rPr>
              <a:t/>
            </a:r>
            <a:br>
              <a:rPr lang="en-US" dirty="0">
                <a:solidFill>
                  <a:schemeClr val="accent5"/>
                </a:solidFill>
              </a:rPr>
            </a:br>
            <a:r>
              <a:rPr lang="en-US" dirty="0"/>
              <a:t>match products to preferences in milliseconds</a:t>
            </a:r>
          </a:p>
        </p:txBody>
      </p:sp>
      <p:grpSp>
        <p:nvGrpSpPr>
          <p:cNvPr id="5" name="Group 4"/>
          <p:cNvGrpSpPr/>
          <p:nvPr/>
        </p:nvGrpSpPr>
        <p:grpSpPr bwMode="gray">
          <a:xfrm>
            <a:off x="1137038" y="1534231"/>
            <a:ext cx="5896922" cy="5661139"/>
            <a:chOff x="4731384" y="513461"/>
            <a:chExt cx="5404104" cy="5189376"/>
          </a:xfrm>
        </p:grpSpPr>
        <p:grpSp>
          <p:nvGrpSpPr>
            <p:cNvPr id="6" name="Group 5"/>
            <p:cNvGrpSpPr/>
            <p:nvPr/>
          </p:nvGrpSpPr>
          <p:grpSpPr bwMode="gray">
            <a:xfrm>
              <a:off x="7151780" y="2620494"/>
              <a:ext cx="2667909" cy="3082343"/>
              <a:chOff x="7151780" y="2620494"/>
              <a:chExt cx="2667909" cy="3082343"/>
            </a:xfrm>
          </p:grpSpPr>
          <p:sp>
            <p:nvSpPr>
              <p:cNvPr id="43" name="Freeform 6"/>
              <p:cNvSpPr>
                <a:spLocks/>
              </p:cNvSpPr>
              <p:nvPr/>
            </p:nvSpPr>
            <p:spPr bwMode="gray">
              <a:xfrm>
                <a:off x="7151780" y="2620494"/>
                <a:ext cx="2667909" cy="3082343"/>
              </a:xfrm>
              <a:custGeom>
                <a:avLst/>
                <a:gdLst>
                  <a:gd name="T0" fmla="*/ 515 w 515"/>
                  <a:gd name="T1" fmla="*/ 149 h 595"/>
                  <a:gd name="T2" fmla="*/ 258 w 515"/>
                  <a:gd name="T3" fmla="*/ 0 h 595"/>
                  <a:gd name="T4" fmla="*/ 0 w 515"/>
                  <a:gd name="T5" fmla="*/ 149 h 595"/>
                  <a:gd name="T6" fmla="*/ 0 w 515"/>
                  <a:gd name="T7" fmla="*/ 446 h 595"/>
                  <a:gd name="T8" fmla="*/ 258 w 515"/>
                  <a:gd name="T9" fmla="*/ 595 h 595"/>
                  <a:gd name="T10" fmla="*/ 515 w 515"/>
                  <a:gd name="T11" fmla="*/ 446 h 595"/>
                  <a:gd name="T12" fmla="*/ 515 w 515"/>
                  <a:gd name="T13" fmla="*/ 149 h 595"/>
                </a:gdLst>
                <a:ahLst/>
                <a:cxnLst>
                  <a:cxn ang="0">
                    <a:pos x="T0" y="T1"/>
                  </a:cxn>
                  <a:cxn ang="0">
                    <a:pos x="T2" y="T3"/>
                  </a:cxn>
                  <a:cxn ang="0">
                    <a:pos x="T4" y="T5"/>
                  </a:cxn>
                  <a:cxn ang="0">
                    <a:pos x="T6" y="T7"/>
                  </a:cxn>
                  <a:cxn ang="0">
                    <a:pos x="T8" y="T9"/>
                  </a:cxn>
                  <a:cxn ang="0">
                    <a:pos x="T10" y="T11"/>
                  </a:cxn>
                  <a:cxn ang="0">
                    <a:pos x="T12" y="T13"/>
                  </a:cxn>
                </a:cxnLst>
                <a:rect l="0" t="0" r="r" b="b"/>
                <a:pathLst>
                  <a:path w="515" h="595">
                    <a:moveTo>
                      <a:pt x="515" y="149"/>
                    </a:moveTo>
                    <a:lnTo>
                      <a:pt x="258" y="0"/>
                    </a:lnTo>
                    <a:lnTo>
                      <a:pt x="0" y="149"/>
                    </a:lnTo>
                    <a:lnTo>
                      <a:pt x="0" y="446"/>
                    </a:lnTo>
                    <a:lnTo>
                      <a:pt x="258" y="595"/>
                    </a:lnTo>
                    <a:lnTo>
                      <a:pt x="515" y="446"/>
                    </a:lnTo>
                    <a:lnTo>
                      <a:pt x="515" y="14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4" name="TextBox 43"/>
              <p:cNvSpPr txBox="1"/>
              <p:nvPr/>
            </p:nvSpPr>
            <p:spPr bwMode="gray">
              <a:xfrm>
                <a:off x="7683163" y="4191261"/>
                <a:ext cx="1839039" cy="778674"/>
              </a:xfrm>
              <a:prstGeom prst="rect">
                <a:avLst/>
              </a:prstGeom>
            </p:spPr>
            <p:txBody>
              <a:bodyPr vert="horz" wrap="square" lIns="91440" tIns="91440" rIns="91440" bIns="91440" rtlCol="0" anchor="ctr">
                <a:spAutoFit/>
              </a:bodyPr>
              <a:lstStyle/>
              <a:p>
                <a:pPr algn="ctr">
                  <a:lnSpc>
                    <a:spcPct val="90000"/>
                  </a:lnSpc>
                </a:pPr>
                <a:r>
                  <a:rPr lang="en-US" sz="2400" b="1" dirty="0">
                    <a:solidFill>
                      <a:srgbClr val="FFFFFF"/>
                    </a:solidFill>
                  </a:rPr>
                  <a:t>DATA </a:t>
                </a:r>
                <a:r>
                  <a:rPr lang="en-US" sz="2400" b="1" dirty="0" smtClean="0">
                    <a:solidFill>
                      <a:srgbClr val="FFFFFF"/>
                    </a:solidFill>
                  </a:rPr>
                  <a:t>AT</a:t>
                </a:r>
                <a:br>
                  <a:rPr lang="en-US" sz="2400" b="1" dirty="0" smtClean="0">
                    <a:solidFill>
                      <a:srgbClr val="FFFFFF"/>
                    </a:solidFill>
                  </a:rPr>
                </a:br>
                <a:r>
                  <a:rPr lang="en-US" sz="2400" b="1" dirty="0" smtClean="0">
                    <a:solidFill>
                      <a:srgbClr val="FFFFFF"/>
                    </a:solidFill>
                  </a:rPr>
                  <a:t>REST</a:t>
                </a:r>
                <a:endParaRPr lang="en-US" sz="2400" b="1" dirty="0">
                  <a:solidFill>
                    <a:srgbClr val="FFFFFF"/>
                  </a:solidFill>
                </a:endParaRPr>
              </a:p>
            </p:txBody>
          </p:sp>
        </p:grpSp>
        <p:grpSp>
          <p:nvGrpSpPr>
            <p:cNvPr id="7" name="Group 6"/>
            <p:cNvGrpSpPr/>
            <p:nvPr/>
          </p:nvGrpSpPr>
          <p:grpSpPr bwMode="gray">
            <a:xfrm>
              <a:off x="5037045" y="2620494"/>
              <a:ext cx="2667909" cy="3082342"/>
              <a:chOff x="5037045" y="2620494"/>
              <a:chExt cx="2667909" cy="3082342"/>
            </a:xfrm>
          </p:grpSpPr>
          <p:sp>
            <p:nvSpPr>
              <p:cNvPr id="41" name="Freeform 6"/>
              <p:cNvSpPr>
                <a:spLocks/>
              </p:cNvSpPr>
              <p:nvPr/>
            </p:nvSpPr>
            <p:spPr bwMode="gray">
              <a:xfrm>
                <a:off x="5037045" y="2620494"/>
                <a:ext cx="2667909" cy="3082342"/>
              </a:xfrm>
              <a:custGeom>
                <a:avLst/>
                <a:gdLst>
                  <a:gd name="T0" fmla="*/ 515 w 515"/>
                  <a:gd name="T1" fmla="*/ 149 h 595"/>
                  <a:gd name="T2" fmla="*/ 258 w 515"/>
                  <a:gd name="T3" fmla="*/ 0 h 595"/>
                  <a:gd name="T4" fmla="*/ 0 w 515"/>
                  <a:gd name="T5" fmla="*/ 149 h 595"/>
                  <a:gd name="T6" fmla="*/ 0 w 515"/>
                  <a:gd name="T7" fmla="*/ 446 h 595"/>
                  <a:gd name="T8" fmla="*/ 258 w 515"/>
                  <a:gd name="T9" fmla="*/ 595 h 595"/>
                  <a:gd name="T10" fmla="*/ 515 w 515"/>
                  <a:gd name="T11" fmla="*/ 446 h 595"/>
                  <a:gd name="T12" fmla="*/ 515 w 515"/>
                  <a:gd name="T13" fmla="*/ 149 h 595"/>
                </a:gdLst>
                <a:ahLst/>
                <a:cxnLst>
                  <a:cxn ang="0">
                    <a:pos x="T0" y="T1"/>
                  </a:cxn>
                  <a:cxn ang="0">
                    <a:pos x="T2" y="T3"/>
                  </a:cxn>
                  <a:cxn ang="0">
                    <a:pos x="T4" y="T5"/>
                  </a:cxn>
                  <a:cxn ang="0">
                    <a:pos x="T6" y="T7"/>
                  </a:cxn>
                  <a:cxn ang="0">
                    <a:pos x="T8" y="T9"/>
                  </a:cxn>
                  <a:cxn ang="0">
                    <a:pos x="T10" y="T11"/>
                  </a:cxn>
                  <a:cxn ang="0">
                    <a:pos x="T12" y="T13"/>
                  </a:cxn>
                </a:cxnLst>
                <a:rect l="0" t="0" r="r" b="b"/>
                <a:pathLst>
                  <a:path w="515" h="595">
                    <a:moveTo>
                      <a:pt x="515" y="149"/>
                    </a:moveTo>
                    <a:lnTo>
                      <a:pt x="258" y="0"/>
                    </a:lnTo>
                    <a:lnTo>
                      <a:pt x="0" y="149"/>
                    </a:lnTo>
                    <a:lnTo>
                      <a:pt x="0" y="446"/>
                    </a:lnTo>
                    <a:lnTo>
                      <a:pt x="258" y="595"/>
                    </a:lnTo>
                    <a:lnTo>
                      <a:pt x="515" y="446"/>
                    </a:lnTo>
                    <a:lnTo>
                      <a:pt x="515" y="14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2" name="TextBox 41"/>
              <p:cNvSpPr txBox="1"/>
              <p:nvPr/>
            </p:nvSpPr>
            <p:spPr bwMode="gray">
              <a:xfrm>
                <a:off x="5334532" y="4191260"/>
                <a:ext cx="1839039" cy="778674"/>
              </a:xfrm>
              <a:prstGeom prst="rect">
                <a:avLst/>
              </a:prstGeom>
            </p:spPr>
            <p:txBody>
              <a:bodyPr vert="horz" wrap="square" lIns="91440" tIns="91440" rIns="91440" bIns="91440" rtlCol="0" anchor="ctr">
                <a:spAutoFit/>
              </a:bodyPr>
              <a:lstStyle/>
              <a:p>
                <a:pPr algn="ctr">
                  <a:lnSpc>
                    <a:spcPct val="90000"/>
                  </a:lnSpc>
                </a:pPr>
                <a:r>
                  <a:rPr lang="en-US" sz="2400" b="1" dirty="0">
                    <a:solidFill>
                      <a:srgbClr val="FFFFFF"/>
                    </a:solidFill>
                  </a:rPr>
                  <a:t>DATA IN MOTION</a:t>
                </a:r>
              </a:p>
            </p:txBody>
          </p:sp>
        </p:grpSp>
        <p:sp>
          <p:nvSpPr>
            <p:cNvPr id="8" name="Freeform 6"/>
            <p:cNvSpPr>
              <a:spLocks/>
            </p:cNvSpPr>
            <p:nvPr/>
          </p:nvSpPr>
          <p:spPr bwMode="gray">
            <a:xfrm>
              <a:off x="7151781" y="3232331"/>
              <a:ext cx="553172" cy="1858670"/>
            </a:xfrm>
            <a:custGeom>
              <a:avLst/>
              <a:gdLst/>
              <a:ahLst/>
              <a:cxnLst/>
              <a:rect l="l" t="t" r="r" b="b"/>
              <a:pathLst>
                <a:path w="487679" h="1638611">
                  <a:moveTo>
                    <a:pt x="244313" y="0"/>
                  </a:moveTo>
                  <a:lnTo>
                    <a:pt x="487679" y="141095"/>
                  </a:lnTo>
                  <a:lnTo>
                    <a:pt x="487679" y="1497515"/>
                  </a:lnTo>
                  <a:lnTo>
                    <a:pt x="244313" y="1638611"/>
                  </a:lnTo>
                  <a:lnTo>
                    <a:pt x="0" y="1497515"/>
                  </a:lnTo>
                  <a:lnTo>
                    <a:pt x="0" y="141095"/>
                  </a:lnTo>
                  <a:close/>
                </a:path>
              </a:pathLst>
            </a:custGeom>
            <a:solidFill>
              <a:schemeClr val="accent1">
                <a:lumMod val="50000"/>
                <a:alpha val="65000"/>
              </a:scheme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9" name="Picture 8"/>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gray">
            <a:xfrm>
              <a:off x="4731384" y="513461"/>
              <a:ext cx="5404104" cy="35832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10" name="Group 9"/>
            <p:cNvGrpSpPr/>
            <p:nvPr/>
          </p:nvGrpSpPr>
          <p:grpSpPr bwMode="gray">
            <a:xfrm>
              <a:off x="7152667" y="3229863"/>
              <a:ext cx="551398" cy="638166"/>
              <a:chOff x="7152667" y="3229863"/>
              <a:chExt cx="551398" cy="638166"/>
            </a:xfrm>
          </p:grpSpPr>
          <p:grpSp>
            <p:nvGrpSpPr>
              <p:cNvPr id="36" name="Group 35"/>
              <p:cNvGrpSpPr/>
              <p:nvPr/>
            </p:nvGrpSpPr>
            <p:grpSpPr bwMode="gray">
              <a:xfrm>
                <a:off x="7152669" y="3229863"/>
                <a:ext cx="551396" cy="638166"/>
                <a:chOff x="6237287" y="4617103"/>
                <a:chExt cx="727076" cy="841492"/>
              </a:xfrm>
            </p:grpSpPr>
            <p:sp>
              <p:nvSpPr>
                <p:cNvPr id="38" name="Freeform 6"/>
                <p:cNvSpPr>
                  <a:spLocks/>
                </p:cNvSpPr>
                <p:nvPr/>
              </p:nvSpPr>
              <p:spPr bwMode="gray">
                <a:xfrm>
                  <a:off x="6237287" y="4617103"/>
                  <a:ext cx="727076" cy="840020"/>
                </a:xfrm>
                <a:custGeom>
                  <a:avLst/>
                  <a:gdLst>
                    <a:gd name="T0" fmla="*/ 515 w 515"/>
                    <a:gd name="T1" fmla="*/ 149 h 595"/>
                    <a:gd name="T2" fmla="*/ 258 w 515"/>
                    <a:gd name="T3" fmla="*/ 0 h 595"/>
                    <a:gd name="T4" fmla="*/ 0 w 515"/>
                    <a:gd name="T5" fmla="*/ 149 h 595"/>
                    <a:gd name="T6" fmla="*/ 0 w 515"/>
                    <a:gd name="T7" fmla="*/ 446 h 595"/>
                    <a:gd name="T8" fmla="*/ 258 w 515"/>
                    <a:gd name="T9" fmla="*/ 595 h 595"/>
                    <a:gd name="T10" fmla="*/ 515 w 515"/>
                    <a:gd name="T11" fmla="*/ 446 h 595"/>
                    <a:gd name="T12" fmla="*/ 515 w 515"/>
                    <a:gd name="T13" fmla="*/ 149 h 595"/>
                  </a:gdLst>
                  <a:ahLst/>
                  <a:cxnLst>
                    <a:cxn ang="0">
                      <a:pos x="T0" y="T1"/>
                    </a:cxn>
                    <a:cxn ang="0">
                      <a:pos x="T2" y="T3"/>
                    </a:cxn>
                    <a:cxn ang="0">
                      <a:pos x="T4" y="T5"/>
                    </a:cxn>
                    <a:cxn ang="0">
                      <a:pos x="T6" y="T7"/>
                    </a:cxn>
                    <a:cxn ang="0">
                      <a:pos x="T8" y="T9"/>
                    </a:cxn>
                    <a:cxn ang="0">
                      <a:pos x="T10" y="T11"/>
                    </a:cxn>
                    <a:cxn ang="0">
                      <a:pos x="T12" y="T13"/>
                    </a:cxn>
                  </a:cxnLst>
                  <a:rect l="0" t="0" r="r" b="b"/>
                  <a:pathLst>
                    <a:path w="515" h="595">
                      <a:moveTo>
                        <a:pt x="515" y="149"/>
                      </a:moveTo>
                      <a:lnTo>
                        <a:pt x="258" y="0"/>
                      </a:lnTo>
                      <a:lnTo>
                        <a:pt x="0" y="149"/>
                      </a:lnTo>
                      <a:lnTo>
                        <a:pt x="0" y="446"/>
                      </a:lnTo>
                      <a:lnTo>
                        <a:pt x="258" y="595"/>
                      </a:lnTo>
                      <a:lnTo>
                        <a:pt x="515" y="446"/>
                      </a:lnTo>
                      <a:lnTo>
                        <a:pt x="515" y="149"/>
                      </a:lnTo>
                      <a:close/>
                    </a:path>
                  </a:pathLst>
                </a:custGeom>
                <a:solidFill>
                  <a:schemeClr val="accent1">
                    <a:lumMod val="50000"/>
                    <a:alpha val="85000"/>
                  </a:scheme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9" name="Freeform 15"/>
                <p:cNvSpPr>
                  <a:spLocks/>
                </p:cNvSpPr>
                <p:nvPr/>
              </p:nvSpPr>
              <p:spPr bwMode="gray">
                <a:xfrm>
                  <a:off x="6237287" y="4825182"/>
                  <a:ext cx="363538" cy="633413"/>
                </a:xfrm>
                <a:custGeom>
                  <a:avLst/>
                  <a:gdLst>
                    <a:gd name="T0" fmla="*/ 0 w 229"/>
                    <a:gd name="T1" fmla="*/ 0 h 399"/>
                    <a:gd name="T2" fmla="*/ 0 w 229"/>
                    <a:gd name="T3" fmla="*/ 267 h 399"/>
                    <a:gd name="T4" fmla="*/ 229 w 229"/>
                    <a:gd name="T5" fmla="*/ 399 h 399"/>
                    <a:gd name="T6" fmla="*/ 229 w 229"/>
                    <a:gd name="T7" fmla="*/ 135 h 399"/>
                    <a:gd name="T8" fmla="*/ 0 w 229"/>
                    <a:gd name="T9" fmla="*/ 0 h 399"/>
                  </a:gdLst>
                  <a:ahLst/>
                  <a:cxnLst>
                    <a:cxn ang="0">
                      <a:pos x="T0" y="T1"/>
                    </a:cxn>
                    <a:cxn ang="0">
                      <a:pos x="T2" y="T3"/>
                    </a:cxn>
                    <a:cxn ang="0">
                      <a:pos x="T4" y="T5"/>
                    </a:cxn>
                    <a:cxn ang="0">
                      <a:pos x="T6" y="T7"/>
                    </a:cxn>
                    <a:cxn ang="0">
                      <a:pos x="T8" y="T9"/>
                    </a:cxn>
                  </a:cxnLst>
                  <a:rect l="0" t="0" r="r" b="b"/>
                  <a:pathLst>
                    <a:path w="229" h="399">
                      <a:moveTo>
                        <a:pt x="0" y="0"/>
                      </a:moveTo>
                      <a:lnTo>
                        <a:pt x="0" y="267"/>
                      </a:lnTo>
                      <a:lnTo>
                        <a:pt x="229" y="399"/>
                      </a:lnTo>
                      <a:lnTo>
                        <a:pt x="229" y="135"/>
                      </a:lnTo>
                      <a:lnTo>
                        <a:pt x="0" y="0"/>
                      </a:lnTo>
                      <a:close/>
                    </a:path>
                  </a:pathLst>
                </a:custGeom>
                <a:solidFill>
                  <a:schemeClr val="tx1">
                    <a:alpha val="28000"/>
                  </a:scheme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19"/>
                <p:cNvSpPr>
                  <a:spLocks/>
                </p:cNvSpPr>
                <p:nvPr/>
              </p:nvSpPr>
              <p:spPr bwMode="gray">
                <a:xfrm>
                  <a:off x="6600825" y="4825182"/>
                  <a:ext cx="363538" cy="633413"/>
                </a:xfrm>
                <a:custGeom>
                  <a:avLst/>
                  <a:gdLst>
                    <a:gd name="T0" fmla="*/ 229 w 229"/>
                    <a:gd name="T1" fmla="*/ 0 h 399"/>
                    <a:gd name="T2" fmla="*/ 0 w 229"/>
                    <a:gd name="T3" fmla="*/ 135 h 399"/>
                    <a:gd name="T4" fmla="*/ 0 w 229"/>
                    <a:gd name="T5" fmla="*/ 399 h 399"/>
                    <a:gd name="T6" fmla="*/ 229 w 229"/>
                    <a:gd name="T7" fmla="*/ 267 h 399"/>
                    <a:gd name="T8" fmla="*/ 229 w 229"/>
                    <a:gd name="T9" fmla="*/ 0 h 399"/>
                  </a:gdLst>
                  <a:ahLst/>
                  <a:cxnLst>
                    <a:cxn ang="0">
                      <a:pos x="T0" y="T1"/>
                    </a:cxn>
                    <a:cxn ang="0">
                      <a:pos x="T2" y="T3"/>
                    </a:cxn>
                    <a:cxn ang="0">
                      <a:pos x="T4" y="T5"/>
                    </a:cxn>
                    <a:cxn ang="0">
                      <a:pos x="T6" y="T7"/>
                    </a:cxn>
                    <a:cxn ang="0">
                      <a:pos x="T8" y="T9"/>
                    </a:cxn>
                  </a:cxnLst>
                  <a:rect l="0" t="0" r="r" b="b"/>
                  <a:pathLst>
                    <a:path w="229" h="399">
                      <a:moveTo>
                        <a:pt x="229" y="0"/>
                      </a:moveTo>
                      <a:lnTo>
                        <a:pt x="0" y="135"/>
                      </a:lnTo>
                      <a:lnTo>
                        <a:pt x="0" y="399"/>
                      </a:lnTo>
                      <a:lnTo>
                        <a:pt x="229" y="267"/>
                      </a:lnTo>
                      <a:lnTo>
                        <a:pt x="229" y="0"/>
                      </a:lnTo>
                      <a:close/>
                    </a:path>
                  </a:pathLst>
                </a:custGeom>
                <a:solidFill>
                  <a:schemeClr val="tx1">
                    <a:alpha val="45000"/>
                  </a:scheme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37" name="Freeform 6"/>
              <p:cNvSpPr>
                <a:spLocks/>
              </p:cNvSpPr>
              <p:nvPr/>
            </p:nvSpPr>
            <p:spPr bwMode="gray">
              <a:xfrm>
                <a:off x="7152667" y="3229863"/>
                <a:ext cx="551396" cy="637050"/>
              </a:xfrm>
              <a:custGeom>
                <a:avLst/>
                <a:gdLst>
                  <a:gd name="T0" fmla="*/ 515 w 515"/>
                  <a:gd name="T1" fmla="*/ 149 h 595"/>
                  <a:gd name="T2" fmla="*/ 258 w 515"/>
                  <a:gd name="T3" fmla="*/ 0 h 595"/>
                  <a:gd name="T4" fmla="*/ 0 w 515"/>
                  <a:gd name="T5" fmla="*/ 149 h 595"/>
                  <a:gd name="T6" fmla="*/ 0 w 515"/>
                  <a:gd name="T7" fmla="*/ 446 h 595"/>
                  <a:gd name="T8" fmla="*/ 258 w 515"/>
                  <a:gd name="T9" fmla="*/ 595 h 595"/>
                  <a:gd name="T10" fmla="*/ 515 w 515"/>
                  <a:gd name="T11" fmla="*/ 446 h 595"/>
                  <a:gd name="T12" fmla="*/ 515 w 515"/>
                  <a:gd name="T13" fmla="*/ 149 h 595"/>
                </a:gdLst>
                <a:ahLst/>
                <a:cxnLst>
                  <a:cxn ang="0">
                    <a:pos x="T0" y="T1"/>
                  </a:cxn>
                  <a:cxn ang="0">
                    <a:pos x="T2" y="T3"/>
                  </a:cxn>
                  <a:cxn ang="0">
                    <a:pos x="T4" y="T5"/>
                  </a:cxn>
                  <a:cxn ang="0">
                    <a:pos x="T6" y="T7"/>
                  </a:cxn>
                  <a:cxn ang="0">
                    <a:pos x="T8" y="T9"/>
                  </a:cxn>
                  <a:cxn ang="0">
                    <a:pos x="T10" y="T11"/>
                  </a:cxn>
                  <a:cxn ang="0">
                    <a:pos x="T12" y="T13"/>
                  </a:cxn>
                </a:cxnLst>
                <a:rect l="0" t="0" r="r" b="b"/>
                <a:pathLst>
                  <a:path w="515" h="595">
                    <a:moveTo>
                      <a:pt x="515" y="149"/>
                    </a:moveTo>
                    <a:lnTo>
                      <a:pt x="258" y="0"/>
                    </a:lnTo>
                    <a:lnTo>
                      <a:pt x="0" y="149"/>
                    </a:lnTo>
                    <a:lnTo>
                      <a:pt x="0" y="446"/>
                    </a:lnTo>
                    <a:lnTo>
                      <a:pt x="258" y="595"/>
                    </a:lnTo>
                    <a:lnTo>
                      <a:pt x="515" y="446"/>
                    </a:lnTo>
                    <a:lnTo>
                      <a:pt x="515" y="149"/>
                    </a:lnTo>
                    <a:close/>
                  </a:path>
                </a:pathLst>
              </a:custGeom>
              <a:noFill/>
              <a:ln>
                <a:solidFill>
                  <a:schemeClr val="accent4">
                    <a:lumMod val="20000"/>
                    <a:lumOff val="80000"/>
                  </a:schemeClr>
                </a:solid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1" name="Group 10"/>
            <p:cNvGrpSpPr/>
            <p:nvPr/>
          </p:nvGrpSpPr>
          <p:grpSpPr bwMode="gray">
            <a:xfrm>
              <a:off x="7374794" y="2790167"/>
              <a:ext cx="107143" cy="650745"/>
              <a:chOff x="7374794" y="2790167"/>
              <a:chExt cx="107143" cy="650745"/>
            </a:xfrm>
          </p:grpSpPr>
          <p:sp>
            <p:nvSpPr>
              <p:cNvPr id="34" name="Oval 33"/>
              <p:cNvSpPr/>
              <p:nvPr/>
            </p:nvSpPr>
            <p:spPr bwMode="gray">
              <a:xfrm>
                <a:off x="7374794" y="3333769"/>
                <a:ext cx="107143" cy="107143"/>
              </a:xfrm>
              <a:prstGeom prst="ellipse">
                <a:avLst/>
              </a:prstGeom>
              <a:solidFill>
                <a:schemeClr val="accent4"/>
              </a:solidFill>
              <a:ln w="28575">
                <a:solidFill>
                  <a:schemeClr val="bg1"/>
                </a:solidFill>
              </a:ln>
              <a:effectLst/>
              <a:scene3d>
                <a:camera prst="isometricTopUp"/>
                <a:lightRig rig="threePt" dir="t"/>
              </a:scene3d>
            </p:spPr>
            <p:style>
              <a:lnRef idx="1">
                <a:schemeClr val="accent1"/>
              </a:lnRef>
              <a:fillRef idx="3">
                <a:schemeClr val="accent1"/>
              </a:fillRef>
              <a:effectRef idx="2">
                <a:schemeClr val="accent1"/>
              </a:effectRef>
              <a:fontRef idx="minor">
                <a:schemeClr val="lt1"/>
              </a:fontRef>
            </p:style>
            <p:txBody>
              <a:bodyPr tIns="91440" bIns="91440" rtlCol="0" anchor="t" anchorCtr="0"/>
              <a:lstStyle/>
              <a:p>
                <a:endParaRPr lang="en-US" dirty="0" smtClean="0">
                  <a:solidFill>
                    <a:srgbClr val="FFFFFF"/>
                  </a:solidFill>
                </a:endParaRPr>
              </a:p>
            </p:txBody>
          </p:sp>
          <p:cxnSp>
            <p:nvCxnSpPr>
              <p:cNvPr id="35" name="Straight Connector 34"/>
              <p:cNvCxnSpPr/>
              <p:nvPr/>
            </p:nvCxnSpPr>
            <p:spPr bwMode="gray">
              <a:xfrm flipV="1">
                <a:off x="7428366" y="2790167"/>
                <a:ext cx="1" cy="583995"/>
              </a:xfrm>
              <a:prstGeom prst="line">
                <a:avLst/>
              </a:prstGeom>
              <a:ln w="12700" cap="rnd">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12" name="TextBox 11"/>
            <p:cNvSpPr txBox="1"/>
            <p:nvPr/>
          </p:nvSpPr>
          <p:spPr bwMode="gray">
            <a:xfrm>
              <a:off x="6651459" y="2334034"/>
              <a:ext cx="1553813" cy="524759"/>
            </a:xfrm>
            <a:prstGeom prst="rect">
              <a:avLst/>
            </a:prstGeom>
          </p:spPr>
          <p:txBody>
            <a:bodyPr vert="horz" wrap="square" lIns="91440" tIns="91440" rIns="91440" bIns="91440" rtlCol="0" anchor="ctr">
              <a:spAutoFit/>
            </a:bodyPr>
            <a:lstStyle/>
            <a:p>
              <a:pPr algn="ctr">
                <a:lnSpc>
                  <a:spcPct val="90000"/>
                </a:lnSpc>
              </a:pPr>
              <a:r>
                <a:rPr lang="en-US" sz="1400" b="1" dirty="0">
                  <a:solidFill>
                    <a:prstClr val="black"/>
                  </a:solidFill>
                </a:rPr>
                <a:t>ACTIONABLE</a:t>
              </a:r>
              <a:br>
                <a:rPr lang="en-US" sz="1400" b="1" dirty="0">
                  <a:solidFill>
                    <a:prstClr val="black"/>
                  </a:solidFill>
                </a:rPr>
              </a:br>
              <a:r>
                <a:rPr lang="en-US" sz="1400" b="1" dirty="0">
                  <a:solidFill>
                    <a:prstClr val="black"/>
                  </a:solidFill>
                </a:rPr>
                <a:t>INTELLIGENCE</a:t>
              </a:r>
            </a:p>
          </p:txBody>
        </p:sp>
        <p:cxnSp>
          <p:nvCxnSpPr>
            <p:cNvPr id="13" name="Straight Connector 12"/>
            <p:cNvCxnSpPr/>
            <p:nvPr/>
          </p:nvCxnSpPr>
          <p:spPr bwMode="gray">
            <a:xfrm>
              <a:off x="6926099" y="2790167"/>
              <a:ext cx="1004531" cy="0"/>
            </a:xfrm>
            <a:prstGeom prst="line">
              <a:avLst/>
            </a:prstGeom>
            <a:ln w="12700" cap="rnd">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bwMode="gray">
            <a:xfrm>
              <a:off x="5692184" y="606366"/>
              <a:ext cx="3472364" cy="473976"/>
            </a:xfrm>
            <a:prstGeom prst="rect">
              <a:avLst/>
            </a:prstGeom>
          </p:spPr>
          <p:txBody>
            <a:bodyPr vert="horz" wrap="square" lIns="91440" tIns="91440" rIns="91440" bIns="91440" rtlCol="0" anchor="ctr">
              <a:spAutoFit/>
            </a:bodyPr>
            <a:lstStyle/>
            <a:p>
              <a:pPr algn="ctr">
                <a:lnSpc>
                  <a:spcPct val="90000"/>
                </a:lnSpc>
              </a:pPr>
              <a:r>
                <a:rPr lang="en-US" sz="2400" b="1" dirty="0" smtClean="0">
                  <a:solidFill>
                    <a:prstClr val="black"/>
                  </a:solidFill>
                </a:rPr>
                <a:t>Modern Data Applications</a:t>
              </a:r>
              <a:endParaRPr lang="en-US" sz="2400" b="1" dirty="0">
                <a:solidFill>
                  <a:prstClr val="black"/>
                </a:solidFill>
              </a:endParaRPr>
            </a:p>
          </p:txBody>
        </p:sp>
        <p:grpSp>
          <p:nvGrpSpPr>
            <p:cNvPr id="15" name="Group 14"/>
            <p:cNvGrpSpPr>
              <a:grpSpLocks noChangeAspect="1"/>
            </p:cNvGrpSpPr>
            <p:nvPr/>
          </p:nvGrpSpPr>
          <p:grpSpPr bwMode="gray">
            <a:xfrm>
              <a:off x="6218464" y="1605287"/>
              <a:ext cx="539496" cy="621919"/>
              <a:chOff x="6223226" y="1611984"/>
              <a:chExt cx="527832" cy="608473"/>
            </a:xfrm>
          </p:grpSpPr>
          <p:sp>
            <p:nvSpPr>
              <p:cNvPr id="28" name="Freeform 102"/>
              <p:cNvSpPr>
                <a:spLocks noChangeAspect="1"/>
              </p:cNvSpPr>
              <p:nvPr/>
            </p:nvSpPr>
            <p:spPr bwMode="gray">
              <a:xfrm>
                <a:off x="6223226" y="1611984"/>
                <a:ext cx="527832" cy="608473"/>
              </a:xfrm>
              <a:custGeom>
                <a:avLst/>
                <a:gdLst>
                  <a:gd name="T0" fmla="*/ 1008 w 1008"/>
                  <a:gd name="T1" fmla="*/ 872 h 1162"/>
                  <a:gd name="T2" fmla="*/ 505 w 1008"/>
                  <a:gd name="T3" fmla="*/ 1162 h 1162"/>
                  <a:gd name="T4" fmla="*/ 0 w 1008"/>
                  <a:gd name="T5" fmla="*/ 872 h 1162"/>
                  <a:gd name="T6" fmla="*/ 0 w 1008"/>
                  <a:gd name="T7" fmla="*/ 291 h 1162"/>
                  <a:gd name="T8" fmla="*/ 505 w 1008"/>
                  <a:gd name="T9" fmla="*/ 0 h 1162"/>
                  <a:gd name="T10" fmla="*/ 1008 w 1008"/>
                  <a:gd name="T11" fmla="*/ 291 h 1162"/>
                  <a:gd name="T12" fmla="*/ 1008 w 1008"/>
                  <a:gd name="T13" fmla="*/ 872 h 1162"/>
                </a:gdLst>
                <a:ahLst/>
                <a:cxnLst>
                  <a:cxn ang="0">
                    <a:pos x="T0" y="T1"/>
                  </a:cxn>
                  <a:cxn ang="0">
                    <a:pos x="T2" y="T3"/>
                  </a:cxn>
                  <a:cxn ang="0">
                    <a:pos x="T4" y="T5"/>
                  </a:cxn>
                  <a:cxn ang="0">
                    <a:pos x="T6" y="T7"/>
                  </a:cxn>
                  <a:cxn ang="0">
                    <a:pos x="T8" y="T9"/>
                  </a:cxn>
                  <a:cxn ang="0">
                    <a:pos x="T10" y="T11"/>
                  </a:cxn>
                  <a:cxn ang="0">
                    <a:pos x="T12" y="T13"/>
                  </a:cxn>
                </a:cxnLst>
                <a:rect l="0" t="0" r="r" b="b"/>
                <a:pathLst>
                  <a:path w="1008" h="1162">
                    <a:moveTo>
                      <a:pt x="1008" y="872"/>
                    </a:moveTo>
                    <a:lnTo>
                      <a:pt x="505" y="1162"/>
                    </a:lnTo>
                    <a:lnTo>
                      <a:pt x="0" y="872"/>
                    </a:lnTo>
                    <a:lnTo>
                      <a:pt x="0" y="291"/>
                    </a:lnTo>
                    <a:lnTo>
                      <a:pt x="505" y="0"/>
                    </a:lnTo>
                    <a:lnTo>
                      <a:pt x="1008" y="291"/>
                    </a:lnTo>
                    <a:lnTo>
                      <a:pt x="1008" y="872"/>
                    </a:lnTo>
                    <a:close/>
                  </a:path>
                </a:pathLst>
              </a:custGeom>
              <a:solidFill>
                <a:srgbClr val="D7D7D7"/>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29" name="Group 28"/>
              <p:cNvGrpSpPr>
                <a:grpSpLocks noChangeAspect="1"/>
              </p:cNvGrpSpPr>
              <p:nvPr/>
            </p:nvGrpSpPr>
            <p:grpSpPr bwMode="gray">
              <a:xfrm>
                <a:off x="6368586" y="1797487"/>
                <a:ext cx="237111" cy="237468"/>
                <a:chOff x="-7469188" y="3736976"/>
                <a:chExt cx="1049338" cy="1050925"/>
              </a:xfrm>
              <a:solidFill>
                <a:schemeClr val="accent4"/>
              </a:solidFill>
            </p:grpSpPr>
            <p:sp>
              <p:nvSpPr>
                <p:cNvPr id="30" name="Freeform 398"/>
                <p:cNvSpPr>
                  <a:spLocks noEditPoints="1"/>
                </p:cNvSpPr>
                <p:nvPr/>
              </p:nvSpPr>
              <p:spPr bwMode="gray">
                <a:xfrm>
                  <a:off x="-7469188" y="3736976"/>
                  <a:ext cx="1049338" cy="1050925"/>
                </a:xfrm>
                <a:custGeom>
                  <a:avLst/>
                  <a:gdLst>
                    <a:gd name="T0" fmla="*/ 0 w 280"/>
                    <a:gd name="T1" fmla="*/ 0 h 280"/>
                    <a:gd name="T2" fmla="*/ 0 w 280"/>
                    <a:gd name="T3" fmla="*/ 280 h 280"/>
                    <a:gd name="T4" fmla="*/ 280 w 280"/>
                    <a:gd name="T5" fmla="*/ 280 h 280"/>
                    <a:gd name="T6" fmla="*/ 280 w 280"/>
                    <a:gd name="T7" fmla="*/ 0 h 280"/>
                    <a:gd name="T8" fmla="*/ 0 w 280"/>
                    <a:gd name="T9" fmla="*/ 0 h 280"/>
                    <a:gd name="T10" fmla="*/ 270 w 280"/>
                    <a:gd name="T11" fmla="*/ 10 h 280"/>
                    <a:gd name="T12" fmla="*/ 270 w 280"/>
                    <a:gd name="T13" fmla="*/ 105 h 280"/>
                    <a:gd name="T14" fmla="*/ 268 w 280"/>
                    <a:gd name="T15" fmla="*/ 105 h 280"/>
                    <a:gd name="T16" fmla="*/ 266 w 280"/>
                    <a:gd name="T17" fmla="*/ 105 h 280"/>
                    <a:gd name="T18" fmla="*/ 220 w 280"/>
                    <a:gd name="T19" fmla="*/ 114 h 280"/>
                    <a:gd name="T20" fmla="*/ 220 w 280"/>
                    <a:gd name="T21" fmla="*/ 113 h 280"/>
                    <a:gd name="T22" fmla="*/ 218 w 280"/>
                    <a:gd name="T23" fmla="*/ 109 h 280"/>
                    <a:gd name="T24" fmla="*/ 184 w 280"/>
                    <a:gd name="T25" fmla="*/ 90 h 280"/>
                    <a:gd name="T26" fmla="*/ 179 w 280"/>
                    <a:gd name="T27" fmla="*/ 90 h 280"/>
                    <a:gd name="T28" fmla="*/ 145 w 280"/>
                    <a:gd name="T29" fmla="*/ 109 h 280"/>
                    <a:gd name="T30" fmla="*/ 143 w 280"/>
                    <a:gd name="T31" fmla="*/ 113 h 280"/>
                    <a:gd name="T32" fmla="*/ 143 w 280"/>
                    <a:gd name="T33" fmla="*/ 129 h 280"/>
                    <a:gd name="T34" fmla="*/ 138 w 280"/>
                    <a:gd name="T35" fmla="*/ 130 h 280"/>
                    <a:gd name="T36" fmla="*/ 138 w 280"/>
                    <a:gd name="T37" fmla="*/ 113 h 280"/>
                    <a:gd name="T38" fmla="*/ 136 w 280"/>
                    <a:gd name="T39" fmla="*/ 109 h 280"/>
                    <a:gd name="T40" fmla="*/ 102 w 280"/>
                    <a:gd name="T41" fmla="*/ 90 h 280"/>
                    <a:gd name="T42" fmla="*/ 97 w 280"/>
                    <a:gd name="T43" fmla="*/ 90 h 280"/>
                    <a:gd name="T44" fmla="*/ 63 w 280"/>
                    <a:gd name="T45" fmla="*/ 109 h 280"/>
                    <a:gd name="T46" fmla="*/ 61 w 280"/>
                    <a:gd name="T47" fmla="*/ 113 h 280"/>
                    <a:gd name="T48" fmla="*/ 61 w 280"/>
                    <a:gd name="T49" fmla="*/ 146 h 280"/>
                    <a:gd name="T50" fmla="*/ 56 w 280"/>
                    <a:gd name="T51" fmla="*/ 147 h 280"/>
                    <a:gd name="T52" fmla="*/ 56 w 280"/>
                    <a:gd name="T53" fmla="*/ 113 h 280"/>
                    <a:gd name="T54" fmla="*/ 54 w 280"/>
                    <a:gd name="T55" fmla="*/ 109 h 280"/>
                    <a:gd name="T56" fmla="*/ 27 w 280"/>
                    <a:gd name="T57" fmla="*/ 94 h 280"/>
                    <a:gd name="T58" fmla="*/ 20 w 280"/>
                    <a:gd name="T59" fmla="*/ 95 h 280"/>
                    <a:gd name="T60" fmla="*/ 22 w 280"/>
                    <a:gd name="T61" fmla="*/ 102 h 280"/>
                    <a:gd name="T62" fmla="*/ 46 w 280"/>
                    <a:gd name="T63" fmla="*/ 116 h 280"/>
                    <a:gd name="T64" fmla="*/ 46 w 280"/>
                    <a:gd name="T65" fmla="*/ 148 h 280"/>
                    <a:gd name="T66" fmla="*/ 11 w 280"/>
                    <a:gd name="T67" fmla="*/ 155 h 280"/>
                    <a:gd name="T68" fmla="*/ 10 w 280"/>
                    <a:gd name="T69" fmla="*/ 156 h 280"/>
                    <a:gd name="T70" fmla="*/ 10 w 280"/>
                    <a:gd name="T71" fmla="*/ 10 h 280"/>
                    <a:gd name="T72" fmla="*/ 270 w 280"/>
                    <a:gd name="T73" fmla="*/ 10 h 280"/>
                    <a:gd name="T74" fmla="*/ 268 w 280"/>
                    <a:gd name="T75" fmla="*/ 115 h 280"/>
                    <a:gd name="T76" fmla="*/ 46 w 280"/>
                    <a:gd name="T77" fmla="*/ 229 h 280"/>
                    <a:gd name="T78" fmla="*/ 22 w 280"/>
                    <a:gd name="T79" fmla="*/ 182 h 280"/>
                    <a:gd name="T80" fmla="*/ 13 w 280"/>
                    <a:gd name="T81" fmla="*/ 165 h 280"/>
                    <a:gd name="T82" fmla="*/ 268 w 280"/>
                    <a:gd name="T83" fmla="*/ 115 h 280"/>
                    <a:gd name="T84" fmla="*/ 128 w 280"/>
                    <a:gd name="T85" fmla="*/ 132 h 280"/>
                    <a:gd name="T86" fmla="*/ 71 w 280"/>
                    <a:gd name="T87" fmla="*/ 144 h 280"/>
                    <a:gd name="T88" fmla="*/ 71 w 280"/>
                    <a:gd name="T89" fmla="*/ 116 h 280"/>
                    <a:gd name="T90" fmla="*/ 99 w 280"/>
                    <a:gd name="T91" fmla="*/ 100 h 280"/>
                    <a:gd name="T92" fmla="*/ 128 w 280"/>
                    <a:gd name="T93" fmla="*/ 116 h 280"/>
                    <a:gd name="T94" fmla="*/ 128 w 280"/>
                    <a:gd name="T95" fmla="*/ 132 h 280"/>
                    <a:gd name="T96" fmla="*/ 210 w 280"/>
                    <a:gd name="T97" fmla="*/ 116 h 280"/>
                    <a:gd name="T98" fmla="*/ 153 w 280"/>
                    <a:gd name="T99" fmla="*/ 127 h 280"/>
                    <a:gd name="T100" fmla="*/ 153 w 280"/>
                    <a:gd name="T101" fmla="*/ 116 h 280"/>
                    <a:gd name="T102" fmla="*/ 181 w 280"/>
                    <a:gd name="T103" fmla="*/ 100 h 280"/>
                    <a:gd name="T104" fmla="*/ 210 w 280"/>
                    <a:gd name="T105" fmla="*/ 116 h 280"/>
                    <a:gd name="T106" fmla="*/ 10 w 280"/>
                    <a:gd name="T107" fmla="*/ 270 h 280"/>
                    <a:gd name="T108" fmla="*/ 10 w 280"/>
                    <a:gd name="T109" fmla="*/ 182 h 280"/>
                    <a:gd name="T110" fmla="*/ 13 w 280"/>
                    <a:gd name="T111" fmla="*/ 187 h 280"/>
                    <a:gd name="T112" fmla="*/ 37 w 280"/>
                    <a:gd name="T113" fmla="*/ 234 h 280"/>
                    <a:gd name="T114" fmla="*/ 46 w 280"/>
                    <a:gd name="T115" fmla="*/ 239 h 280"/>
                    <a:gd name="T116" fmla="*/ 51 w 280"/>
                    <a:gd name="T117" fmla="*/ 238 h 280"/>
                    <a:gd name="T118" fmla="*/ 270 w 280"/>
                    <a:gd name="T119" fmla="*/ 125 h 280"/>
                    <a:gd name="T120" fmla="*/ 270 w 280"/>
                    <a:gd name="T121" fmla="*/ 270 h 280"/>
                    <a:gd name="T122" fmla="*/ 10 w 280"/>
                    <a:gd name="T123" fmla="*/ 27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0" h="280">
                      <a:moveTo>
                        <a:pt x="0" y="0"/>
                      </a:moveTo>
                      <a:cubicBezTo>
                        <a:pt x="0" y="280"/>
                        <a:pt x="0" y="280"/>
                        <a:pt x="0" y="280"/>
                      </a:cubicBezTo>
                      <a:cubicBezTo>
                        <a:pt x="280" y="280"/>
                        <a:pt x="280" y="280"/>
                        <a:pt x="280" y="280"/>
                      </a:cubicBezTo>
                      <a:cubicBezTo>
                        <a:pt x="280" y="0"/>
                        <a:pt x="280" y="0"/>
                        <a:pt x="280" y="0"/>
                      </a:cubicBezTo>
                      <a:lnTo>
                        <a:pt x="0" y="0"/>
                      </a:lnTo>
                      <a:close/>
                      <a:moveTo>
                        <a:pt x="270" y="10"/>
                      </a:moveTo>
                      <a:cubicBezTo>
                        <a:pt x="270" y="105"/>
                        <a:pt x="270" y="105"/>
                        <a:pt x="270" y="105"/>
                      </a:cubicBezTo>
                      <a:cubicBezTo>
                        <a:pt x="270" y="105"/>
                        <a:pt x="269" y="105"/>
                        <a:pt x="268" y="105"/>
                      </a:cubicBezTo>
                      <a:cubicBezTo>
                        <a:pt x="268" y="105"/>
                        <a:pt x="267" y="105"/>
                        <a:pt x="266" y="105"/>
                      </a:cubicBezTo>
                      <a:cubicBezTo>
                        <a:pt x="220" y="114"/>
                        <a:pt x="220" y="114"/>
                        <a:pt x="220" y="114"/>
                      </a:cubicBezTo>
                      <a:cubicBezTo>
                        <a:pt x="220" y="113"/>
                        <a:pt x="220" y="113"/>
                        <a:pt x="220" y="113"/>
                      </a:cubicBezTo>
                      <a:cubicBezTo>
                        <a:pt x="220" y="111"/>
                        <a:pt x="219" y="110"/>
                        <a:pt x="218" y="109"/>
                      </a:cubicBezTo>
                      <a:cubicBezTo>
                        <a:pt x="184" y="90"/>
                        <a:pt x="184" y="90"/>
                        <a:pt x="184" y="90"/>
                      </a:cubicBezTo>
                      <a:cubicBezTo>
                        <a:pt x="182" y="89"/>
                        <a:pt x="181" y="89"/>
                        <a:pt x="179" y="90"/>
                      </a:cubicBezTo>
                      <a:cubicBezTo>
                        <a:pt x="145" y="109"/>
                        <a:pt x="145" y="109"/>
                        <a:pt x="145" y="109"/>
                      </a:cubicBezTo>
                      <a:cubicBezTo>
                        <a:pt x="144" y="110"/>
                        <a:pt x="143" y="111"/>
                        <a:pt x="143" y="113"/>
                      </a:cubicBezTo>
                      <a:cubicBezTo>
                        <a:pt x="143" y="129"/>
                        <a:pt x="143" y="129"/>
                        <a:pt x="143" y="129"/>
                      </a:cubicBezTo>
                      <a:cubicBezTo>
                        <a:pt x="138" y="130"/>
                        <a:pt x="138" y="130"/>
                        <a:pt x="138" y="130"/>
                      </a:cubicBezTo>
                      <a:cubicBezTo>
                        <a:pt x="138" y="113"/>
                        <a:pt x="138" y="113"/>
                        <a:pt x="138" y="113"/>
                      </a:cubicBezTo>
                      <a:cubicBezTo>
                        <a:pt x="138" y="111"/>
                        <a:pt x="137" y="110"/>
                        <a:pt x="136" y="109"/>
                      </a:cubicBezTo>
                      <a:cubicBezTo>
                        <a:pt x="102" y="90"/>
                        <a:pt x="102" y="90"/>
                        <a:pt x="102" y="90"/>
                      </a:cubicBezTo>
                      <a:cubicBezTo>
                        <a:pt x="100" y="89"/>
                        <a:pt x="99" y="89"/>
                        <a:pt x="97" y="90"/>
                      </a:cubicBezTo>
                      <a:cubicBezTo>
                        <a:pt x="63" y="109"/>
                        <a:pt x="63" y="109"/>
                        <a:pt x="63" y="109"/>
                      </a:cubicBezTo>
                      <a:cubicBezTo>
                        <a:pt x="62" y="110"/>
                        <a:pt x="61" y="111"/>
                        <a:pt x="61" y="113"/>
                      </a:cubicBezTo>
                      <a:cubicBezTo>
                        <a:pt x="61" y="146"/>
                        <a:pt x="61" y="146"/>
                        <a:pt x="61" y="146"/>
                      </a:cubicBezTo>
                      <a:cubicBezTo>
                        <a:pt x="56" y="147"/>
                        <a:pt x="56" y="147"/>
                        <a:pt x="56" y="147"/>
                      </a:cubicBezTo>
                      <a:cubicBezTo>
                        <a:pt x="56" y="113"/>
                        <a:pt x="56" y="113"/>
                        <a:pt x="56" y="113"/>
                      </a:cubicBezTo>
                      <a:cubicBezTo>
                        <a:pt x="56" y="111"/>
                        <a:pt x="55" y="110"/>
                        <a:pt x="54" y="109"/>
                      </a:cubicBezTo>
                      <a:cubicBezTo>
                        <a:pt x="27" y="94"/>
                        <a:pt x="27" y="94"/>
                        <a:pt x="27" y="94"/>
                      </a:cubicBezTo>
                      <a:cubicBezTo>
                        <a:pt x="25" y="92"/>
                        <a:pt x="22" y="93"/>
                        <a:pt x="20" y="95"/>
                      </a:cubicBezTo>
                      <a:cubicBezTo>
                        <a:pt x="19" y="98"/>
                        <a:pt x="20" y="101"/>
                        <a:pt x="22" y="102"/>
                      </a:cubicBezTo>
                      <a:cubicBezTo>
                        <a:pt x="46" y="116"/>
                        <a:pt x="46" y="116"/>
                        <a:pt x="46" y="116"/>
                      </a:cubicBezTo>
                      <a:cubicBezTo>
                        <a:pt x="46" y="148"/>
                        <a:pt x="46" y="148"/>
                        <a:pt x="46" y="148"/>
                      </a:cubicBezTo>
                      <a:cubicBezTo>
                        <a:pt x="11" y="155"/>
                        <a:pt x="11" y="155"/>
                        <a:pt x="11" y="155"/>
                      </a:cubicBezTo>
                      <a:cubicBezTo>
                        <a:pt x="11" y="155"/>
                        <a:pt x="11" y="156"/>
                        <a:pt x="10" y="156"/>
                      </a:cubicBezTo>
                      <a:cubicBezTo>
                        <a:pt x="10" y="10"/>
                        <a:pt x="10" y="10"/>
                        <a:pt x="10" y="10"/>
                      </a:cubicBezTo>
                      <a:lnTo>
                        <a:pt x="270" y="10"/>
                      </a:lnTo>
                      <a:close/>
                      <a:moveTo>
                        <a:pt x="268" y="115"/>
                      </a:moveTo>
                      <a:cubicBezTo>
                        <a:pt x="46" y="229"/>
                        <a:pt x="46" y="229"/>
                        <a:pt x="46" y="229"/>
                      </a:cubicBezTo>
                      <a:cubicBezTo>
                        <a:pt x="46" y="229"/>
                        <a:pt x="32" y="201"/>
                        <a:pt x="22" y="182"/>
                      </a:cubicBezTo>
                      <a:cubicBezTo>
                        <a:pt x="17" y="173"/>
                        <a:pt x="13" y="165"/>
                        <a:pt x="13" y="165"/>
                      </a:cubicBezTo>
                      <a:lnTo>
                        <a:pt x="268" y="115"/>
                      </a:lnTo>
                      <a:close/>
                      <a:moveTo>
                        <a:pt x="128" y="132"/>
                      </a:moveTo>
                      <a:cubicBezTo>
                        <a:pt x="71" y="144"/>
                        <a:pt x="71" y="144"/>
                        <a:pt x="71" y="144"/>
                      </a:cubicBezTo>
                      <a:cubicBezTo>
                        <a:pt x="71" y="116"/>
                        <a:pt x="71" y="116"/>
                        <a:pt x="71" y="116"/>
                      </a:cubicBezTo>
                      <a:cubicBezTo>
                        <a:pt x="99" y="100"/>
                        <a:pt x="99" y="100"/>
                        <a:pt x="99" y="100"/>
                      </a:cubicBezTo>
                      <a:cubicBezTo>
                        <a:pt x="128" y="116"/>
                        <a:pt x="128" y="116"/>
                        <a:pt x="128" y="116"/>
                      </a:cubicBezTo>
                      <a:lnTo>
                        <a:pt x="128" y="132"/>
                      </a:lnTo>
                      <a:close/>
                      <a:moveTo>
                        <a:pt x="210" y="116"/>
                      </a:moveTo>
                      <a:cubicBezTo>
                        <a:pt x="153" y="127"/>
                        <a:pt x="153" y="127"/>
                        <a:pt x="153" y="127"/>
                      </a:cubicBezTo>
                      <a:cubicBezTo>
                        <a:pt x="153" y="116"/>
                        <a:pt x="153" y="116"/>
                        <a:pt x="153" y="116"/>
                      </a:cubicBezTo>
                      <a:cubicBezTo>
                        <a:pt x="181" y="100"/>
                        <a:pt x="181" y="100"/>
                        <a:pt x="181" y="100"/>
                      </a:cubicBezTo>
                      <a:cubicBezTo>
                        <a:pt x="210" y="116"/>
                        <a:pt x="210" y="116"/>
                        <a:pt x="210" y="116"/>
                      </a:cubicBezTo>
                      <a:close/>
                      <a:moveTo>
                        <a:pt x="10" y="270"/>
                      </a:moveTo>
                      <a:cubicBezTo>
                        <a:pt x="10" y="182"/>
                        <a:pt x="10" y="182"/>
                        <a:pt x="10" y="182"/>
                      </a:cubicBezTo>
                      <a:cubicBezTo>
                        <a:pt x="13" y="187"/>
                        <a:pt x="13" y="187"/>
                        <a:pt x="13" y="187"/>
                      </a:cubicBezTo>
                      <a:cubicBezTo>
                        <a:pt x="37" y="234"/>
                        <a:pt x="37" y="234"/>
                        <a:pt x="37" y="234"/>
                      </a:cubicBezTo>
                      <a:cubicBezTo>
                        <a:pt x="39" y="237"/>
                        <a:pt x="43" y="239"/>
                        <a:pt x="46" y="239"/>
                      </a:cubicBezTo>
                      <a:cubicBezTo>
                        <a:pt x="48" y="239"/>
                        <a:pt x="49" y="239"/>
                        <a:pt x="51" y="238"/>
                      </a:cubicBezTo>
                      <a:cubicBezTo>
                        <a:pt x="270" y="125"/>
                        <a:pt x="270" y="125"/>
                        <a:pt x="270" y="125"/>
                      </a:cubicBezTo>
                      <a:cubicBezTo>
                        <a:pt x="270" y="270"/>
                        <a:pt x="270" y="270"/>
                        <a:pt x="270" y="270"/>
                      </a:cubicBezTo>
                      <a:lnTo>
                        <a:pt x="10" y="27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399"/>
                <p:cNvSpPr>
                  <a:spLocks noEditPoints="1"/>
                </p:cNvSpPr>
                <p:nvPr/>
              </p:nvSpPr>
              <p:spPr bwMode="gray">
                <a:xfrm>
                  <a:off x="-6778626" y="3808413"/>
                  <a:ext cx="288925" cy="327025"/>
                </a:xfrm>
                <a:custGeom>
                  <a:avLst/>
                  <a:gdLst>
                    <a:gd name="T0" fmla="*/ 2 w 77"/>
                    <a:gd name="T1" fmla="*/ 67 h 87"/>
                    <a:gd name="T2" fmla="*/ 36 w 77"/>
                    <a:gd name="T3" fmla="*/ 86 h 87"/>
                    <a:gd name="T4" fmla="*/ 38 w 77"/>
                    <a:gd name="T5" fmla="*/ 87 h 87"/>
                    <a:gd name="T6" fmla="*/ 41 w 77"/>
                    <a:gd name="T7" fmla="*/ 86 h 87"/>
                    <a:gd name="T8" fmla="*/ 75 w 77"/>
                    <a:gd name="T9" fmla="*/ 67 h 87"/>
                    <a:gd name="T10" fmla="*/ 77 w 77"/>
                    <a:gd name="T11" fmla="*/ 63 h 87"/>
                    <a:gd name="T12" fmla="*/ 77 w 77"/>
                    <a:gd name="T13" fmla="*/ 24 h 87"/>
                    <a:gd name="T14" fmla="*/ 75 w 77"/>
                    <a:gd name="T15" fmla="*/ 20 h 87"/>
                    <a:gd name="T16" fmla="*/ 41 w 77"/>
                    <a:gd name="T17" fmla="*/ 0 h 87"/>
                    <a:gd name="T18" fmla="*/ 36 w 77"/>
                    <a:gd name="T19" fmla="*/ 0 h 87"/>
                    <a:gd name="T20" fmla="*/ 2 w 77"/>
                    <a:gd name="T21" fmla="*/ 20 h 87"/>
                    <a:gd name="T22" fmla="*/ 0 w 77"/>
                    <a:gd name="T23" fmla="*/ 24 h 87"/>
                    <a:gd name="T24" fmla="*/ 0 w 77"/>
                    <a:gd name="T25" fmla="*/ 63 h 87"/>
                    <a:gd name="T26" fmla="*/ 2 w 77"/>
                    <a:gd name="T27" fmla="*/ 67 h 87"/>
                    <a:gd name="T28" fmla="*/ 10 w 77"/>
                    <a:gd name="T29" fmla="*/ 27 h 87"/>
                    <a:gd name="T30" fmla="*/ 38 w 77"/>
                    <a:gd name="T31" fmla="*/ 11 h 87"/>
                    <a:gd name="T32" fmla="*/ 67 w 77"/>
                    <a:gd name="T33" fmla="*/ 27 h 87"/>
                    <a:gd name="T34" fmla="*/ 67 w 77"/>
                    <a:gd name="T35" fmla="*/ 60 h 87"/>
                    <a:gd name="T36" fmla="*/ 38 w 77"/>
                    <a:gd name="T37" fmla="*/ 76 h 87"/>
                    <a:gd name="T38" fmla="*/ 10 w 77"/>
                    <a:gd name="T39" fmla="*/ 60 h 87"/>
                    <a:gd name="T40" fmla="*/ 10 w 77"/>
                    <a:gd name="T41" fmla="*/ 2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87">
                      <a:moveTo>
                        <a:pt x="2" y="67"/>
                      </a:moveTo>
                      <a:cubicBezTo>
                        <a:pt x="36" y="86"/>
                        <a:pt x="36" y="86"/>
                        <a:pt x="36" y="86"/>
                      </a:cubicBezTo>
                      <a:cubicBezTo>
                        <a:pt x="37" y="87"/>
                        <a:pt x="38" y="87"/>
                        <a:pt x="38" y="87"/>
                      </a:cubicBezTo>
                      <a:cubicBezTo>
                        <a:pt x="39" y="87"/>
                        <a:pt x="40" y="87"/>
                        <a:pt x="41" y="86"/>
                      </a:cubicBezTo>
                      <a:cubicBezTo>
                        <a:pt x="75" y="67"/>
                        <a:pt x="75" y="67"/>
                        <a:pt x="75" y="67"/>
                      </a:cubicBezTo>
                      <a:cubicBezTo>
                        <a:pt x="76" y="66"/>
                        <a:pt x="77" y="64"/>
                        <a:pt x="77" y="63"/>
                      </a:cubicBezTo>
                      <a:cubicBezTo>
                        <a:pt x="77" y="24"/>
                        <a:pt x="77" y="24"/>
                        <a:pt x="77" y="24"/>
                      </a:cubicBezTo>
                      <a:cubicBezTo>
                        <a:pt x="77" y="22"/>
                        <a:pt x="76" y="21"/>
                        <a:pt x="75" y="20"/>
                      </a:cubicBezTo>
                      <a:cubicBezTo>
                        <a:pt x="41" y="0"/>
                        <a:pt x="41" y="0"/>
                        <a:pt x="41" y="0"/>
                      </a:cubicBezTo>
                      <a:cubicBezTo>
                        <a:pt x="39" y="0"/>
                        <a:pt x="38" y="0"/>
                        <a:pt x="36" y="0"/>
                      </a:cubicBezTo>
                      <a:cubicBezTo>
                        <a:pt x="2" y="20"/>
                        <a:pt x="2" y="20"/>
                        <a:pt x="2" y="20"/>
                      </a:cubicBezTo>
                      <a:cubicBezTo>
                        <a:pt x="1" y="21"/>
                        <a:pt x="0" y="22"/>
                        <a:pt x="0" y="24"/>
                      </a:cubicBezTo>
                      <a:cubicBezTo>
                        <a:pt x="0" y="63"/>
                        <a:pt x="0" y="63"/>
                        <a:pt x="0" y="63"/>
                      </a:cubicBezTo>
                      <a:cubicBezTo>
                        <a:pt x="0" y="64"/>
                        <a:pt x="1" y="66"/>
                        <a:pt x="2" y="67"/>
                      </a:cubicBezTo>
                      <a:close/>
                      <a:moveTo>
                        <a:pt x="10" y="27"/>
                      </a:moveTo>
                      <a:cubicBezTo>
                        <a:pt x="38" y="11"/>
                        <a:pt x="38" y="11"/>
                        <a:pt x="38" y="11"/>
                      </a:cubicBezTo>
                      <a:cubicBezTo>
                        <a:pt x="67" y="27"/>
                        <a:pt x="67" y="27"/>
                        <a:pt x="67" y="27"/>
                      </a:cubicBezTo>
                      <a:cubicBezTo>
                        <a:pt x="67" y="60"/>
                        <a:pt x="67" y="60"/>
                        <a:pt x="67" y="60"/>
                      </a:cubicBezTo>
                      <a:cubicBezTo>
                        <a:pt x="38" y="76"/>
                        <a:pt x="38" y="76"/>
                        <a:pt x="38" y="76"/>
                      </a:cubicBezTo>
                      <a:cubicBezTo>
                        <a:pt x="10" y="60"/>
                        <a:pt x="10" y="60"/>
                        <a:pt x="10" y="60"/>
                      </a:cubicBezTo>
                      <a:lnTo>
                        <a:pt x="10" y="27"/>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400"/>
                <p:cNvSpPr>
                  <a:spLocks noEditPoints="1"/>
                </p:cNvSpPr>
                <p:nvPr/>
              </p:nvSpPr>
              <p:spPr bwMode="gray">
                <a:xfrm>
                  <a:off x="-7086601" y="3808413"/>
                  <a:ext cx="288925" cy="327025"/>
                </a:xfrm>
                <a:custGeom>
                  <a:avLst/>
                  <a:gdLst>
                    <a:gd name="T0" fmla="*/ 2 w 77"/>
                    <a:gd name="T1" fmla="*/ 67 h 87"/>
                    <a:gd name="T2" fmla="*/ 36 w 77"/>
                    <a:gd name="T3" fmla="*/ 86 h 87"/>
                    <a:gd name="T4" fmla="*/ 38 w 77"/>
                    <a:gd name="T5" fmla="*/ 87 h 87"/>
                    <a:gd name="T6" fmla="*/ 41 w 77"/>
                    <a:gd name="T7" fmla="*/ 86 h 87"/>
                    <a:gd name="T8" fmla="*/ 75 w 77"/>
                    <a:gd name="T9" fmla="*/ 67 h 87"/>
                    <a:gd name="T10" fmla="*/ 77 w 77"/>
                    <a:gd name="T11" fmla="*/ 63 h 87"/>
                    <a:gd name="T12" fmla="*/ 77 w 77"/>
                    <a:gd name="T13" fmla="*/ 24 h 87"/>
                    <a:gd name="T14" fmla="*/ 75 w 77"/>
                    <a:gd name="T15" fmla="*/ 20 h 87"/>
                    <a:gd name="T16" fmla="*/ 41 w 77"/>
                    <a:gd name="T17" fmla="*/ 0 h 87"/>
                    <a:gd name="T18" fmla="*/ 36 w 77"/>
                    <a:gd name="T19" fmla="*/ 0 h 87"/>
                    <a:gd name="T20" fmla="*/ 2 w 77"/>
                    <a:gd name="T21" fmla="*/ 20 h 87"/>
                    <a:gd name="T22" fmla="*/ 0 w 77"/>
                    <a:gd name="T23" fmla="*/ 24 h 87"/>
                    <a:gd name="T24" fmla="*/ 0 w 77"/>
                    <a:gd name="T25" fmla="*/ 63 h 87"/>
                    <a:gd name="T26" fmla="*/ 2 w 77"/>
                    <a:gd name="T27" fmla="*/ 67 h 87"/>
                    <a:gd name="T28" fmla="*/ 10 w 77"/>
                    <a:gd name="T29" fmla="*/ 27 h 87"/>
                    <a:gd name="T30" fmla="*/ 38 w 77"/>
                    <a:gd name="T31" fmla="*/ 11 h 87"/>
                    <a:gd name="T32" fmla="*/ 67 w 77"/>
                    <a:gd name="T33" fmla="*/ 27 h 87"/>
                    <a:gd name="T34" fmla="*/ 67 w 77"/>
                    <a:gd name="T35" fmla="*/ 60 h 87"/>
                    <a:gd name="T36" fmla="*/ 38 w 77"/>
                    <a:gd name="T37" fmla="*/ 76 h 87"/>
                    <a:gd name="T38" fmla="*/ 10 w 77"/>
                    <a:gd name="T39" fmla="*/ 60 h 87"/>
                    <a:gd name="T40" fmla="*/ 10 w 77"/>
                    <a:gd name="T41" fmla="*/ 2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87">
                      <a:moveTo>
                        <a:pt x="2" y="67"/>
                      </a:moveTo>
                      <a:cubicBezTo>
                        <a:pt x="36" y="86"/>
                        <a:pt x="36" y="86"/>
                        <a:pt x="36" y="86"/>
                      </a:cubicBezTo>
                      <a:cubicBezTo>
                        <a:pt x="37" y="87"/>
                        <a:pt x="38" y="87"/>
                        <a:pt x="38" y="87"/>
                      </a:cubicBezTo>
                      <a:cubicBezTo>
                        <a:pt x="39" y="87"/>
                        <a:pt x="40" y="87"/>
                        <a:pt x="41" y="86"/>
                      </a:cubicBezTo>
                      <a:cubicBezTo>
                        <a:pt x="75" y="67"/>
                        <a:pt x="75" y="67"/>
                        <a:pt x="75" y="67"/>
                      </a:cubicBezTo>
                      <a:cubicBezTo>
                        <a:pt x="76" y="66"/>
                        <a:pt x="77" y="64"/>
                        <a:pt x="77" y="63"/>
                      </a:cubicBezTo>
                      <a:cubicBezTo>
                        <a:pt x="77" y="24"/>
                        <a:pt x="77" y="24"/>
                        <a:pt x="77" y="24"/>
                      </a:cubicBezTo>
                      <a:cubicBezTo>
                        <a:pt x="77" y="22"/>
                        <a:pt x="76" y="21"/>
                        <a:pt x="75" y="20"/>
                      </a:cubicBezTo>
                      <a:cubicBezTo>
                        <a:pt x="41" y="0"/>
                        <a:pt x="41" y="0"/>
                        <a:pt x="41" y="0"/>
                      </a:cubicBezTo>
                      <a:cubicBezTo>
                        <a:pt x="39" y="0"/>
                        <a:pt x="38" y="0"/>
                        <a:pt x="36" y="0"/>
                      </a:cubicBezTo>
                      <a:cubicBezTo>
                        <a:pt x="2" y="20"/>
                        <a:pt x="2" y="20"/>
                        <a:pt x="2" y="20"/>
                      </a:cubicBezTo>
                      <a:cubicBezTo>
                        <a:pt x="1" y="21"/>
                        <a:pt x="0" y="22"/>
                        <a:pt x="0" y="24"/>
                      </a:cubicBezTo>
                      <a:cubicBezTo>
                        <a:pt x="0" y="63"/>
                        <a:pt x="0" y="63"/>
                        <a:pt x="0" y="63"/>
                      </a:cubicBezTo>
                      <a:cubicBezTo>
                        <a:pt x="0" y="64"/>
                        <a:pt x="1" y="66"/>
                        <a:pt x="2" y="67"/>
                      </a:cubicBezTo>
                      <a:close/>
                      <a:moveTo>
                        <a:pt x="10" y="27"/>
                      </a:moveTo>
                      <a:cubicBezTo>
                        <a:pt x="38" y="11"/>
                        <a:pt x="38" y="11"/>
                        <a:pt x="38" y="11"/>
                      </a:cubicBezTo>
                      <a:cubicBezTo>
                        <a:pt x="67" y="27"/>
                        <a:pt x="67" y="27"/>
                        <a:pt x="67" y="27"/>
                      </a:cubicBezTo>
                      <a:cubicBezTo>
                        <a:pt x="67" y="60"/>
                        <a:pt x="67" y="60"/>
                        <a:pt x="67" y="60"/>
                      </a:cubicBezTo>
                      <a:cubicBezTo>
                        <a:pt x="38" y="76"/>
                        <a:pt x="38" y="76"/>
                        <a:pt x="38" y="76"/>
                      </a:cubicBezTo>
                      <a:cubicBezTo>
                        <a:pt x="10" y="60"/>
                        <a:pt x="10" y="60"/>
                        <a:pt x="10" y="60"/>
                      </a:cubicBezTo>
                      <a:lnTo>
                        <a:pt x="10" y="27"/>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401"/>
                <p:cNvSpPr>
                  <a:spLocks noEditPoints="1"/>
                </p:cNvSpPr>
                <p:nvPr/>
              </p:nvSpPr>
              <p:spPr bwMode="gray">
                <a:xfrm>
                  <a:off x="-7394576" y="3808413"/>
                  <a:ext cx="288925" cy="327025"/>
                </a:xfrm>
                <a:custGeom>
                  <a:avLst/>
                  <a:gdLst>
                    <a:gd name="T0" fmla="*/ 2 w 77"/>
                    <a:gd name="T1" fmla="*/ 67 h 87"/>
                    <a:gd name="T2" fmla="*/ 36 w 77"/>
                    <a:gd name="T3" fmla="*/ 86 h 87"/>
                    <a:gd name="T4" fmla="*/ 39 w 77"/>
                    <a:gd name="T5" fmla="*/ 87 h 87"/>
                    <a:gd name="T6" fmla="*/ 41 w 77"/>
                    <a:gd name="T7" fmla="*/ 86 h 87"/>
                    <a:gd name="T8" fmla="*/ 75 w 77"/>
                    <a:gd name="T9" fmla="*/ 67 h 87"/>
                    <a:gd name="T10" fmla="*/ 77 w 77"/>
                    <a:gd name="T11" fmla="*/ 63 h 87"/>
                    <a:gd name="T12" fmla="*/ 77 w 77"/>
                    <a:gd name="T13" fmla="*/ 24 h 87"/>
                    <a:gd name="T14" fmla="*/ 75 w 77"/>
                    <a:gd name="T15" fmla="*/ 20 h 87"/>
                    <a:gd name="T16" fmla="*/ 41 w 77"/>
                    <a:gd name="T17" fmla="*/ 0 h 87"/>
                    <a:gd name="T18" fmla="*/ 36 w 77"/>
                    <a:gd name="T19" fmla="*/ 0 h 87"/>
                    <a:gd name="T20" fmla="*/ 2 w 77"/>
                    <a:gd name="T21" fmla="*/ 20 h 87"/>
                    <a:gd name="T22" fmla="*/ 0 w 77"/>
                    <a:gd name="T23" fmla="*/ 24 h 87"/>
                    <a:gd name="T24" fmla="*/ 0 w 77"/>
                    <a:gd name="T25" fmla="*/ 63 h 87"/>
                    <a:gd name="T26" fmla="*/ 2 w 77"/>
                    <a:gd name="T27" fmla="*/ 67 h 87"/>
                    <a:gd name="T28" fmla="*/ 10 w 77"/>
                    <a:gd name="T29" fmla="*/ 27 h 87"/>
                    <a:gd name="T30" fmla="*/ 39 w 77"/>
                    <a:gd name="T31" fmla="*/ 11 h 87"/>
                    <a:gd name="T32" fmla="*/ 67 w 77"/>
                    <a:gd name="T33" fmla="*/ 27 h 87"/>
                    <a:gd name="T34" fmla="*/ 67 w 77"/>
                    <a:gd name="T35" fmla="*/ 60 h 87"/>
                    <a:gd name="T36" fmla="*/ 39 w 77"/>
                    <a:gd name="T37" fmla="*/ 76 h 87"/>
                    <a:gd name="T38" fmla="*/ 10 w 77"/>
                    <a:gd name="T39" fmla="*/ 60 h 87"/>
                    <a:gd name="T40" fmla="*/ 10 w 77"/>
                    <a:gd name="T41" fmla="*/ 2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87">
                      <a:moveTo>
                        <a:pt x="2" y="67"/>
                      </a:moveTo>
                      <a:cubicBezTo>
                        <a:pt x="36" y="86"/>
                        <a:pt x="36" y="86"/>
                        <a:pt x="36" y="86"/>
                      </a:cubicBezTo>
                      <a:cubicBezTo>
                        <a:pt x="37" y="87"/>
                        <a:pt x="38" y="87"/>
                        <a:pt x="39" y="87"/>
                      </a:cubicBezTo>
                      <a:cubicBezTo>
                        <a:pt x="39" y="87"/>
                        <a:pt x="40" y="87"/>
                        <a:pt x="41" y="86"/>
                      </a:cubicBezTo>
                      <a:cubicBezTo>
                        <a:pt x="75" y="67"/>
                        <a:pt x="75" y="67"/>
                        <a:pt x="75" y="67"/>
                      </a:cubicBezTo>
                      <a:cubicBezTo>
                        <a:pt x="76" y="66"/>
                        <a:pt x="77" y="64"/>
                        <a:pt x="77" y="63"/>
                      </a:cubicBezTo>
                      <a:cubicBezTo>
                        <a:pt x="77" y="24"/>
                        <a:pt x="77" y="24"/>
                        <a:pt x="77" y="24"/>
                      </a:cubicBezTo>
                      <a:cubicBezTo>
                        <a:pt x="77" y="22"/>
                        <a:pt x="76" y="21"/>
                        <a:pt x="75" y="20"/>
                      </a:cubicBezTo>
                      <a:cubicBezTo>
                        <a:pt x="41" y="0"/>
                        <a:pt x="41" y="0"/>
                        <a:pt x="41" y="0"/>
                      </a:cubicBezTo>
                      <a:cubicBezTo>
                        <a:pt x="39" y="0"/>
                        <a:pt x="38" y="0"/>
                        <a:pt x="36" y="0"/>
                      </a:cubicBezTo>
                      <a:cubicBezTo>
                        <a:pt x="2" y="20"/>
                        <a:pt x="2" y="20"/>
                        <a:pt x="2" y="20"/>
                      </a:cubicBezTo>
                      <a:cubicBezTo>
                        <a:pt x="1" y="21"/>
                        <a:pt x="0" y="22"/>
                        <a:pt x="0" y="24"/>
                      </a:cubicBezTo>
                      <a:cubicBezTo>
                        <a:pt x="0" y="63"/>
                        <a:pt x="0" y="63"/>
                        <a:pt x="0" y="63"/>
                      </a:cubicBezTo>
                      <a:cubicBezTo>
                        <a:pt x="0" y="64"/>
                        <a:pt x="1" y="66"/>
                        <a:pt x="2" y="67"/>
                      </a:cubicBezTo>
                      <a:close/>
                      <a:moveTo>
                        <a:pt x="10" y="27"/>
                      </a:moveTo>
                      <a:cubicBezTo>
                        <a:pt x="39" y="11"/>
                        <a:pt x="39" y="11"/>
                        <a:pt x="39" y="11"/>
                      </a:cubicBezTo>
                      <a:cubicBezTo>
                        <a:pt x="67" y="27"/>
                        <a:pt x="67" y="27"/>
                        <a:pt x="67" y="27"/>
                      </a:cubicBezTo>
                      <a:cubicBezTo>
                        <a:pt x="67" y="60"/>
                        <a:pt x="67" y="60"/>
                        <a:pt x="67" y="60"/>
                      </a:cubicBezTo>
                      <a:cubicBezTo>
                        <a:pt x="39" y="76"/>
                        <a:pt x="39" y="76"/>
                        <a:pt x="39" y="76"/>
                      </a:cubicBezTo>
                      <a:cubicBezTo>
                        <a:pt x="10" y="60"/>
                        <a:pt x="10" y="60"/>
                        <a:pt x="10" y="60"/>
                      </a:cubicBezTo>
                      <a:lnTo>
                        <a:pt x="10" y="27"/>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grpSp>
          <p:nvGrpSpPr>
            <p:cNvPr id="16" name="Group 15"/>
            <p:cNvGrpSpPr>
              <a:grpSpLocks noChangeAspect="1"/>
            </p:cNvGrpSpPr>
            <p:nvPr/>
          </p:nvGrpSpPr>
          <p:grpSpPr bwMode="gray">
            <a:xfrm>
              <a:off x="8096964" y="1608061"/>
              <a:ext cx="539496" cy="621920"/>
              <a:chOff x="8410577" y="1197826"/>
              <a:chExt cx="629994" cy="726244"/>
            </a:xfrm>
          </p:grpSpPr>
          <p:sp>
            <p:nvSpPr>
              <p:cNvPr id="22" name="Freeform 102"/>
              <p:cNvSpPr>
                <a:spLocks noChangeAspect="1"/>
              </p:cNvSpPr>
              <p:nvPr/>
            </p:nvSpPr>
            <p:spPr bwMode="gray">
              <a:xfrm>
                <a:off x="8410577" y="1197826"/>
                <a:ext cx="629994" cy="726244"/>
              </a:xfrm>
              <a:custGeom>
                <a:avLst/>
                <a:gdLst>
                  <a:gd name="T0" fmla="*/ 1008 w 1008"/>
                  <a:gd name="T1" fmla="*/ 872 h 1162"/>
                  <a:gd name="T2" fmla="*/ 505 w 1008"/>
                  <a:gd name="T3" fmla="*/ 1162 h 1162"/>
                  <a:gd name="T4" fmla="*/ 0 w 1008"/>
                  <a:gd name="T5" fmla="*/ 872 h 1162"/>
                  <a:gd name="T6" fmla="*/ 0 w 1008"/>
                  <a:gd name="T7" fmla="*/ 291 h 1162"/>
                  <a:gd name="T8" fmla="*/ 505 w 1008"/>
                  <a:gd name="T9" fmla="*/ 0 h 1162"/>
                  <a:gd name="T10" fmla="*/ 1008 w 1008"/>
                  <a:gd name="T11" fmla="*/ 291 h 1162"/>
                  <a:gd name="T12" fmla="*/ 1008 w 1008"/>
                  <a:gd name="T13" fmla="*/ 872 h 1162"/>
                </a:gdLst>
                <a:ahLst/>
                <a:cxnLst>
                  <a:cxn ang="0">
                    <a:pos x="T0" y="T1"/>
                  </a:cxn>
                  <a:cxn ang="0">
                    <a:pos x="T2" y="T3"/>
                  </a:cxn>
                  <a:cxn ang="0">
                    <a:pos x="T4" y="T5"/>
                  </a:cxn>
                  <a:cxn ang="0">
                    <a:pos x="T6" y="T7"/>
                  </a:cxn>
                  <a:cxn ang="0">
                    <a:pos x="T8" y="T9"/>
                  </a:cxn>
                  <a:cxn ang="0">
                    <a:pos x="T10" y="T11"/>
                  </a:cxn>
                  <a:cxn ang="0">
                    <a:pos x="T12" y="T13"/>
                  </a:cxn>
                </a:cxnLst>
                <a:rect l="0" t="0" r="r" b="b"/>
                <a:pathLst>
                  <a:path w="1008" h="1162">
                    <a:moveTo>
                      <a:pt x="1008" y="872"/>
                    </a:moveTo>
                    <a:lnTo>
                      <a:pt x="505" y="1162"/>
                    </a:lnTo>
                    <a:lnTo>
                      <a:pt x="0" y="872"/>
                    </a:lnTo>
                    <a:lnTo>
                      <a:pt x="0" y="291"/>
                    </a:lnTo>
                    <a:lnTo>
                      <a:pt x="505" y="0"/>
                    </a:lnTo>
                    <a:lnTo>
                      <a:pt x="1008" y="291"/>
                    </a:lnTo>
                    <a:lnTo>
                      <a:pt x="1008" y="872"/>
                    </a:lnTo>
                    <a:close/>
                  </a:path>
                </a:pathLst>
              </a:custGeom>
              <a:solidFill>
                <a:srgbClr val="D7D7D7"/>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23" name="Group 22"/>
              <p:cNvGrpSpPr>
                <a:grpSpLocks noChangeAspect="1"/>
              </p:cNvGrpSpPr>
              <p:nvPr/>
            </p:nvGrpSpPr>
            <p:grpSpPr bwMode="gray">
              <a:xfrm>
                <a:off x="8527344" y="1457123"/>
                <a:ext cx="396460" cy="207650"/>
                <a:chOff x="-3325813" y="3808413"/>
                <a:chExt cx="1470025" cy="769938"/>
              </a:xfrm>
              <a:solidFill>
                <a:schemeClr val="accent4"/>
              </a:solidFill>
            </p:grpSpPr>
            <p:sp>
              <p:nvSpPr>
                <p:cNvPr id="24" name="Freeform 402"/>
                <p:cNvSpPr>
                  <a:spLocks/>
                </p:cNvSpPr>
                <p:nvPr/>
              </p:nvSpPr>
              <p:spPr bwMode="gray">
                <a:xfrm>
                  <a:off x="-2921001" y="4157663"/>
                  <a:ext cx="371475" cy="420688"/>
                </a:xfrm>
                <a:custGeom>
                  <a:avLst/>
                  <a:gdLst>
                    <a:gd name="T0" fmla="*/ 97 w 99"/>
                    <a:gd name="T1" fmla="*/ 26 h 112"/>
                    <a:gd name="T2" fmla="*/ 52 w 99"/>
                    <a:gd name="T3" fmla="*/ 1 h 112"/>
                    <a:gd name="T4" fmla="*/ 47 w 99"/>
                    <a:gd name="T5" fmla="*/ 1 h 112"/>
                    <a:gd name="T6" fmla="*/ 3 w 99"/>
                    <a:gd name="T7" fmla="*/ 26 h 112"/>
                    <a:gd name="T8" fmla="*/ 0 w 99"/>
                    <a:gd name="T9" fmla="*/ 30 h 112"/>
                    <a:gd name="T10" fmla="*/ 0 w 99"/>
                    <a:gd name="T11" fmla="*/ 81 h 112"/>
                    <a:gd name="T12" fmla="*/ 3 w 99"/>
                    <a:gd name="T13" fmla="*/ 86 h 112"/>
                    <a:gd name="T14" fmla="*/ 47 w 99"/>
                    <a:gd name="T15" fmla="*/ 111 h 112"/>
                    <a:gd name="T16" fmla="*/ 50 w 99"/>
                    <a:gd name="T17" fmla="*/ 112 h 112"/>
                    <a:gd name="T18" fmla="*/ 52 w 99"/>
                    <a:gd name="T19" fmla="*/ 111 h 112"/>
                    <a:gd name="T20" fmla="*/ 97 w 99"/>
                    <a:gd name="T21" fmla="*/ 86 h 112"/>
                    <a:gd name="T22" fmla="*/ 99 w 99"/>
                    <a:gd name="T23" fmla="*/ 81 h 112"/>
                    <a:gd name="T24" fmla="*/ 99 w 99"/>
                    <a:gd name="T25" fmla="*/ 30 h 112"/>
                    <a:gd name="T26" fmla="*/ 97 w 99"/>
                    <a:gd name="T27" fmla="*/ 2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12">
                      <a:moveTo>
                        <a:pt x="97" y="26"/>
                      </a:moveTo>
                      <a:cubicBezTo>
                        <a:pt x="52" y="1"/>
                        <a:pt x="52" y="1"/>
                        <a:pt x="52" y="1"/>
                      </a:cubicBezTo>
                      <a:cubicBezTo>
                        <a:pt x="51" y="0"/>
                        <a:pt x="49" y="0"/>
                        <a:pt x="47" y="1"/>
                      </a:cubicBezTo>
                      <a:cubicBezTo>
                        <a:pt x="3" y="26"/>
                        <a:pt x="3" y="26"/>
                        <a:pt x="3" y="26"/>
                      </a:cubicBezTo>
                      <a:cubicBezTo>
                        <a:pt x="1" y="27"/>
                        <a:pt x="0" y="29"/>
                        <a:pt x="0" y="30"/>
                      </a:cubicBezTo>
                      <a:cubicBezTo>
                        <a:pt x="0" y="81"/>
                        <a:pt x="0" y="81"/>
                        <a:pt x="0" y="81"/>
                      </a:cubicBezTo>
                      <a:cubicBezTo>
                        <a:pt x="0" y="83"/>
                        <a:pt x="1" y="85"/>
                        <a:pt x="3" y="86"/>
                      </a:cubicBezTo>
                      <a:cubicBezTo>
                        <a:pt x="47" y="111"/>
                        <a:pt x="47" y="111"/>
                        <a:pt x="47" y="111"/>
                      </a:cubicBezTo>
                      <a:cubicBezTo>
                        <a:pt x="48" y="112"/>
                        <a:pt x="49" y="112"/>
                        <a:pt x="50" y="112"/>
                      </a:cubicBezTo>
                      <a:cubicBezTo>
                        <a:pt x="51" y="112"/>
                        <a:pt x="51" y="112"/>
                        <a:pt x="52" y="111"/>
                      </a:cubicBezTo>
                      <a:cubicBezTo>
                        <a:pt x="97" y="86"/>
                        <a:pt x="97" y="86"/>
                        <a:pt x="97" y="86"/>
                      </a:cubicBezTo>
                      <a:cubicBezTo>
                        <a:pt x="98" y="85"/>
                        <a:pt x="99" y="83"/>
                        <a:pt x="99" y="81"/>
                      </a:cubicBezTo>
                      <a:cubicBezTo>
                        <a:pt x="99" y="30"/>
                        <a:pt x="99" y="30"/>
                        <a:pt x="99" y="30"/>
                      </a:cubicBezTo>
                      <a:cubicBezTo>
                        <a:pt x="99" y="29"/>
                        <a:pt x="98" y="27"/>
                        <a:pt x="9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 name="Freeform 403"/>
                <p:cNvSpPr>
                  <a:spLocks/>
                </p:cNvSpPr>
                <p:nvPr/>
              </p:nvSpPr>
              <p:spPr bwMode="gray">
                <a:xfrm>
                  <a:off x="-3325813" y="4157663"/>
                  <a:ext cx="371475" cy="420688"/>
                </a:xfrm>
                <a:custGeom>
                  <a:avLst/>
                  <a:gdLst>
                    <a:gd name="T0" fmla="*/ 96 w 99"/>
                    <a:gd name="T1" fmla="*/ 26 h 112"/>
                    <a:gd name="T2" fmla="*/ 52 w 99"/>
                    <a:gd name="T3" fmla="*/ 1 h 112"/>
                    <a:gd name="T4" fmla="*/ 47 w 99"/>
                    <a:gd name="T5" fmla="*/ 1 h 112"/>
                    <a:gd name="T6" fmla="*/ 2 w 99"/>
                    <a:gd name="T7" fmla="*/ 26 h 112"/>
                    <a:gd name="T8" fmla="*/ 0 w 99"/>
                    <a:gd name="T9" fmla="*/ 30 h 112"/>
                    <a:gd name="T10" fmla="*/ 0 w 99"/>
                    <a:gd name="T11" fmla="*/ 81 h 112"/>
                    <a:gd name="T12" fmla="*/ 2 w 99"/>
                    <a:gd name="T13" fmla="*/ 86 h 112"/>
                    <a:gd name="T14" fmla="*/ 47 w 99"/>
                    <a:gd name="T15" fmla="*/ 111 h 112"/>
                    <a:gd name="T16" fmla="*/ 49 w 99"/>
                    <a:gd name="T17" fmla="*/ 112 h 112"/>
                    <a:gd name="T18" fmla="*/ 52 w 99"/>
                    <a:gd name="T19" fmla="*/ 111 h 112"/>
                    <a:gd name="T20" fmla="*/ 96 w 99"/>
                    <a:gd name="T21" fmla="*/ 86 h 112"/>
                    <a:gd name="T22" fmla="*/ 99 w 99"/>
                    <a:gd name="T23" fmla="*/ 81 h 112"/>
                    <a:gd name="T24" fmla="*/ 99 w 99"/>
                    <a:gd name="T25" fmla="*/ 30 h 112"/>
                    <a:gd name="T26" fmla="*/ 96 w 99"/>
                    <a:gd name="T27" fmla="*/ 2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12">
                      <a:moveTo>
                        <a:pt x="96" y="26"/>
                      </a:moveTo>
                      <a:cubicBezTo>
                        <a:pt x="52" y="1"/>
                        <a:pt x="52" y="1"/>
                        <a:pt x="52" y="1"/>
                      </a:cubicBezTo>
                      <a:cubicBezTo>
                        <a:pt x="50" y="0"/>
                        <a:pt x="48" y="0"/>
                        <a:pt x="47" y="1"/>
                      </a:cubicBezTo>
                      <a:cubicBezTo>
                        <a:pt x="2" y="26"/>
                        <a:pt x="2" y="26"/>
                        <a:pt x="2" y="26"/>
                      </a:cubicBezTo>
                      <a:cubicBezTo>
                        <a:pt x="1" y="27"/>
                        <a:pt x="0" y="29"/>
                        <a:pt x="0" y="30"/>
                      </a:cubicBezTo>
                      <a:cubicBezTo>
                        <a:pt x="0" y="81"/>
                        <a:pt x="0" y="81"/>
                        <a:pt x="0" y="81"/>
                      </a:cubicBezTo>
                      <a:cubicBezTo>
                        <a:pt x="0" y="83"/>
                        <a:pt x="1" y="85"/>
                        <a:pt x="2" y="86"/>
                      </a:cubicBezTo>
                      <a:cubicBezTo>
                        <a:pt x="47" y="111"/>
                        <a:pt x="47" y="111"/>
                        <a:pt x="47" y="111"/>
                      </a:cubicBezTo>
                      <a:cubicBezTo>
                        <a:pt x="47" y="112"/>
                        <a:pt x="48" y="112"/>
                        <a:pt x="49" y="112"/>
                      </a:cubicBezTo>
                      <a:cubicBezTo>
                        <a:pt x="50" y="112"/>
                        <a:pt x="51" y="112"/>
                        <a:pt x="52" y="111"/>
                      </a:cubicBezTo>
                      <a:cubicBezTo>
                        <a:pt x="96" y="86"/>
                        <a:pt x="96" y="86"/>
                        <a:pt x="96" y="86"/>
                      </a:cubicBezTo>
                      <a:cubicBezTo>
                        <a:pt x="98" y="85"/>
                        <a:pt x="99" y="83"/>
                        <a:pt x="99" y="81"/>
                      </a:cubicBezTo>
                      <a:cubicBezTo>
                        <a:pt x="99" y="30"/>
                        <a:pt x="99" y="30"/>
                        <a:pt x="99" y="30"/>
                      </a:cubicBezTo>
                      <a:cubicBezTo>
                        <a:pt x="99" y="29"/>
                        <a:pt x="98" y="27"/>
                        <a:pt x="96"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404"/>
                <p:cNvSpPr>
                  <a:spLocks/>
                </p:cNvSpPr>
                <p:nvPr/>
              </p:nvSpPr>
              <p:spPr bwMode="gray">
                <a:xfrm>
                  <a:off x="-3122613" y="3808413"/>
                  <a:ext cx="369888" cy="420688"/>
                </a:xfrm>
                <a:custGeom>
                  <a:avLst/>
                  <a:gdLst>
                    <a:gd name="T0" fmla="*/ 99 w 99"/>
                    <a:gd name="T1" fmla="*/ 82 h 112"/>
                    <a:gd name="T2" fmla="*/ 99 w 99"/>
                    <a:gd name="T3" fmla="*/ 31 h 112"/>
                    <a:gd name="T4" fmla="*/ 97 w 99"/>
                    <a:gd name="T5" fmla="*/ 26 h 112"/>
                    <a:gd name="T6" fmla="*/ 52 w 99"/>
                    <a:gd name="T7" fmla="*/ 1 h 112"/>
                    <a:gd name="T8" fmla="*/ 47 w 99"/>
                    <a:gd name="T9" fmla="*/ 1 h 112"/>
                    <a:gd name="T10" fmla="*/ 3 w 99"/>
                    <a:gd name="T11" fmla="*/ 26 h 112"/>
                    <a:gd name="T12" fmla="*/ 0 w 99"/>
                    <a:gd name="T13" fmla="*/ 31 h 112"/>
                    <a:gd name="T14" fmla="*/ 0 w 99"/>
                    <a:gd name="T15" fmla="*/ 82 h 112"/>
                    <a:gd name="T16" fmla="*/ 3 w 99"/>
                    <a:gd name="T17" fmla="*/ 86 h 112"/>
                    <a:gd name="T18" fmla="*/ 47 w 99"/>
                    <a:gd name="T19" fmla="*/ 112 h 112"/>
                    <a:gd name="T20" fmla="*/ 50 w 99"/>
                    <a:gd name="T21" fmla="*/ 112 h 112"/>
                    <a:gd name="T22" fmla="*/ 52 w 99"/>
                    <a:gd name="T23" fmla="*/ 112 h 112"/>
                    <a:gd name="T24" fmla="*/ 97 w 99"/>
                    <a:gd name="T25" fmla="*/ 86 h 112"/>
                    <a:gd name="T26" fmla="*/ 99 w 99"/>
                    <a:gd name="T27" fmla="*/ 8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12">
                      <a:moveTo>
                        <a:pt x="99" y="82"/>
                      </a:moveTo>
                      <a:cubicBezTo>
                        <a:pt x="99" y="31"/>
                        <a:pt x="99" y="31"/>
                        <a:pt x="99" y="31"/>
                      </a:cubicBezTo>
                      <a:cubicBezTo>
                        <a:pt x="99" y="29"/>
                        <a:pt x="98" y="27"/>
                        <a:pt x="97" y="26"/>
                      </a:cubicBezTo>
                      <a:cubicBezTo>
                        <a:pt x="52" y="1"/>
                        <a:pt x="52" y="1"/>
                        <a:pt x="52" y="1"/>
                      </a:cubicBezTo>
                      <a:cubicBezTo>
                        <a:pt x="51" y="0"/>
                        <a:pt x="49" y="0"/>
                        <a:pt x="47" y="1"/>
                      </a:cubicBezTo>
                      <a:cubicBezTo>
                        <a:pt x="3" y="26"/>
                        <a:pt x="3" y="26"/>
                        <a:pt x="3" y="26"/>
                      </a:cubicBezTo>
                      <a:cubicBezTo>
                        <a:pt x="1" y="27"/>
                        <a:pt x="0" y="29"/>
                        <a:pt x="0" y="31"/>
                      </a:cubicBezTo>
                      <a:cubicBezTo>
                        <a:pt x="0" y="82"/>
                        <a:pt x="0" y="82"/>
                        <a:pt x="0" y="82"/>
                      </a:cubicBezTo>
                      <a:cubicBezTo>
                        <a:pt x="0" y="83"/>
                        <a:pt x="1" y="85"/>
                        <a:pt x="3" y="86"/>
                      </a:cubicBezTo>
                      <a:cubicBezTo>
                        <a:pt x="47" y="112"/>
                        <a:pt x="47" y="112"/>
                        <a:pt x="47" y="112"/>
                      </a:cubicBezTo>
                      <a:cubicBezTo>
                        <a:pt x="48" y="112"/>
                        <a:pt x="49" y="112"/>
                        <a:pt x="50" y="112"/>
                      </a:cubicBezTo>
                      <a:cubicBezTo>
                        <a:pt x="51" y="112"/>
                        <a:pt x="51" y="112"/>
                        <a:pt x="52" y="112"/>
                      </a:cubicBezTo>
                      <a:cubicBezTo>
                        <a:pt x="97" y="86"/>
                        <a:pt x="97" y="86"/>
                        <a:pt x="97" y="86"/>
                      </a:cubicBezTo>
                      <a:cubicBezTo>
                        <a:pt x="98" y="85"/>
                        <a:pt x="99" y="83"/>
                        <a:pt x="99" y="8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405"/>
                <p:cNvSpPr>
                  <a:spLocks noEditPoints="1"/>
                </p:cNvSpPr>
                <p:nvPr/>
              </p:nvSpPr>
              <p:spPr bwMode="gray">
                <a:xfrm>
                  <a:off x="-2717801" y="3808413"/>
                  <a:ext cx="862013" cy="769938"/>
                </a:xfrm>
                <a:custGeom>
                  <a:avLst/>
                  <a:gdLst>
                    <a:gd name="T0" fmla="*/ 207 w 230"/>
                    <a:gd name="T1" fmla="*/ 81 h 205"/>
                    <a:gd name="T2" fmla="*/ 207 w 230"/>
                    <a:gd name="T3" fmla="*/ 31 h 205"/>
                    <a:gd name="T4" fmla="*/ 205 w 230"/>
                    <a:gd name="T5" fmla="*/ 26 h 205"/>
                    <a:gd name="T6" fmla="*/ 160 w 230"/>
                    <a:gd name="T7" fmla="*/ 1 h 205"/>
                    <a:gd name="T8" fmla="*/ 156 w 230"/>
                    <a:gd name="T9" fmla="*/ 1 h 205"/>
                    <a:gd name="T10" fmla="*/ 111 w 230"/>
                    <a:gd name="T11" fmla="*/ 26 h 205"/>
                    <a:gd name="T12" fmla="*/ 109 w 230"/>
                    <a:gd name="T13" fmla="*/ 31 h 205"/>
                    <a:gd name="T14" fmla="*/ 109 w 230"/>
                    <a:gd name="T15" fmla="*/ 92 h 205"/>
                    <a:gd name="T16" fmla="*/ 110 w 230"/>
                    <a:gd name="T17" fmla="*/ 96 h 205"/>
                    <a:gd name="T18" fmla="*/ 110 w 230"/>
                    <a:gd name="T19" fmla="*/ 96 h 205"/>
                    <a:gd name="T20" fmla="*/ 110 w 230"/>
                    <a:gd name="T21" fmla="*/ 96 h 205"/>
                    <a:gd name="T22" fmla="*/ 111 w 230"/>
                    <a:gd name="T23" fmla="*/ 97 h 205"/>
                    <a:gd name="T24" fmla="*/ 143 w 230"/>
                    <a:gd name="T25" fmla="*/ 116 h 205"/>
                    <a:gd name="T26" fmla="*/ 143 w 230"/>
                    <a:gd name="T27" fmla="*/ 172 h 205"/>
                    <a:gd name="T28" fmla="*/ 104 w 230"/>
                    <a:gd name="T29" fmla="*/ 194 h 205"/>
                    <a:gd name="T30" fmla="*/ 65 w 230"/>
                    <a:gd name="T31" fmla="*/ 172 h 205"/>
                    <a:gd name="T32" fmla="*/ 65 w 230"/>
                    <a:gd name="T33" fmla="*/ 116 h 205"/>
                    <a:gd name="T34" fmla="*/ 96 w 230"/>
                    <a:gd name="T35" fmla="*/ 98 h 205"/>
                    <a:gd name="T36" fmla="*/ 99 w 230"/>
                    <a:gd name="T37" fmla="*/ 93 h 205"/>
                    <a:gd name="T38" fmla="*/ 99 w 230"/>
                    <a:gd name="T39" fmla="*/ 92 h 205"/>
                    <a:gd name="T40" fmla="*/ 99 w 230"/>
                    <a:gd name="T41" fmla="*/ 31 h 205"/>
                    <a:gd name="T42" fmla="*/ 96 w 230"/>
                    <a:gd name="T43" fmla="*/ 26 h 205"/>
                    <a:gd name="T44" fmla="*/ 52 w 230"/>
                    <a:gd name="T45" fmla="*/ 1 h 205"/>
                    <a:gd name="T46" fmla="*/ 47 w 230"/>
                    <a:gd name="T47" fmla="*/ 1 h 205"/>
                    <a:gd name="T48" fmla="*/ 3 w 230"/>
                    <a:gd name="T49" fmla="*/ 26 h 205"/>
                    <a:gd name="T50" fmla="*/ 0 w 230"/>
                    <a:gd name="T51" fmla="*/ 31 h 205"/>
                    <a:gd name="T52" fmla="*/ 0 w 230"/>
                    <a:gd name="T53" fmla="*/ 82 h 205"/>
                    <a:gd name="T54" fmla="*/ 5 w 230"/>
                    <a:gd name="T55" fmla="*/ 87 h 205"/>
                    <a:gd name="T56" fmla="*/ 10 w 230"/>
                    <a:gd name="T57" fmla="*/ 82 h 205"/>
                    <a:gd name="T58" fmla="*/ 10 w 230"/>
                    <a:gd name="T59" fmla="*/ 33 h 205"/>
                    <a:gd name="T60" fmla="*/ 49 w 230"/>
                    <a:gd name="T61" fmla="*/ 11 h 205"/>
                    <a:gd name="T62" fmla="*/ 89 w 230"/>
                    <a:gd name="T63" fmla="*/ 33 h 205"/>
                    <a:gd name="T64" fmla="*/ 89 w 230"/>
                    <a:gd name="T65" fmla="*/ 90 h 205"/>
                    <a:gd name="T66" fmla="*/ 57 w 230"/>
                    <a:gd name="T67" fmla="*/ 108 h 205"/>
                    <a:gd name="T68" fmla="*/ 55 w 230"/>
                    <a:gd name="T69" fmla="*/ 113 h 205"/>
                    <a:gd name="T70" fmla="*/ 55 w 230"/>
                    <a:gd name="T71" fmla="*/ 174 h 205"/>
                    <a:gd name="T72" fmla="*/ 57 w 230"/>
                    <a:gd name="T73" fmla="*/ 179 h 205"/>
                    <a:gd name="T74" fmla="*/ 101 w 230"/>
                    <a:gd name="T75" fmla="*/ 204 h 205"/>
                    <a:gd name="T76" fmla="*/ 104 w 230"/>
                    <a:gd name="T77" fmla="*/ 205 h 205"/>
                    <a:gd name="T78" fmla="*/ 106 w 230"/>
                    <a:gd name="T79" fmla="*/ 204 h 205"/>
                    <a:gd name="T80" fmla="*/ 151 w 230"/>
                    <a:gd name="T81" fmla="*/ 179 h 205"/>
                    <a:gd name="T82" fmla="*/ 153 w 230"/>
                    <a:gd name="T83" fmla="*/ 174 h 205"/>
                    <a:gd name="T84" fmla="*/ 153 w 230"/>
                    <a:gd name="T85" fmla="*/ 113 h 205"/>
                    <a:gd name="T86" fmla="*/ 151 w 230"/>
                    <a:gd name="T87" fmla="*/ 108 h 205"/>
                    <a:gd name="T88" fmla="*/ 119 w 230"/>
                    <a:gd name="T89" fmla="*/ 90 h 205"/>
                    <a:gd name="T90" fmla="*/ 119 w 230"/>
                    <a:gd name="T91" fmla="*/ 33 h 205"/>
                    <a:gd name="T92" fmla="*/ 158 w 230"/>
                    <a:gd name="T93" fmla="*/ 11 h 205"/>
                    <a:gd name="T94" fmla="*/ 197 w 230"/>
                    <a:gd name="T95" fmla="*/ 33 h 205"/>
                    <a:gd name="T96" fmla="*/ 197 w 230"/>
                    <a:gd name="T97" fmla="*/ 81 h 205"/>
                    <a:gd name="T98" fmla="*/ 175 w 230"/>
                    <a:gd name="T99" fmla="*/ 109 h 205"/>
                    <a:gd name="T100" fmla="*/ 202 w 230"/>
                    <a:gd name="T101" fmla="*/ 136 h 205"/>
                    <a:gd name="T102" fmla="*/ 230 w 230"/>
                    <a:gd name="T103" fmla="*/ 109 h 205"/>
                    <a:gd name="T104" fmla="*/ 207 w 230"/>
                    <a:gd name="T105" fmla="*/ 81 h 205"/>
                    <a:gd name="T106" fmla="*/ 202 w 230"/>
                    <a:gd name="T107" fmla="*/ 126 h 205"/>
                    <a:gd name="T108" fmla="*/ 185 w 230"/>
                    <a:gd name="T109" fmla="*/ 109 h 205"/>
                    <a:gd name="T110" fmla="*/ 202 w 230"/>
                    <a:gd name="T111" fmla="*/ 91 h 205"/>
                    <a:gd name="T112" fmla="*/ 220 w 230"/>
                    <a:gd name="T113" fmla="*/ 109 h 205"/>
                    <a:gd name="T114" fmla="*/ 202 w 230"/>
                    <a:gd name="T115" fmla="*/ 12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0" h="205">
                      <a:moveTo>
                        <a:pt x="207" y="81"/>
                      </a:moveTo>
                      <a:cubicBezTo>
                        <a:pt x="207" y="31"/>
                        <a:pt x="207" y="31"/>
                        <a:pt x="207" y="31"/>
                      </a:cubicBezTo>
                      <a:cubicBezTo>
                        <a:pt x="207" y="29"/>
                        <a:pt x="206" y="27"/>
                        <a:pt x="205" y="26"/>
                      </a:cubicBezTo>
                      <a:cubicBezTo>
                        <a:pt x="160" y="1"/>
                        <a:pt x="160" y="1"/>
                        <a:pt x="160" y="1"/>
                      </a:cubicBezTo>
                      <a:cubicBezTo>
                        <a:pt x="159" y="0"/>
                        <a:pt x="157" y="0"/>
                        <a:pt x="156" y="1"/>
                      </a:cubicBezTo>
                      <a:cubicBezTo>
                        <a:pt x="111" y="26"/>
                        <a:pt x="111" y="26"/>
                        <a:pt x="111" y="26"/>
                      </a:cubicBezTo>
                      <a:cubicBezTo>
                        <a:pt x="110" y="27"/>
                        <a:pt x="109" y="29"/>
                        <a:pt x="109" y="31"/>
                      </a:cubicBezTo>
                      <a:cubicBezTo>
                        <a:pt x="109" y="92"/>
                        <a:pt x="109" y="92"/>
                        <a:pt x="109" y="92"/>
                      </a:cubicBezTo>
                      <a:cubicBezTo>
                        <a:pt x="109" y="94"/>
                        <a:pt x="109" y="95"/>
                        <a:pt x="110" y="96"/>
                      </a:cubicBezTo>
                      <a:cubicBezTo>
                        <a:pt x="110" y="96"/>
                        <a:pt x="110" y="96"/>
                        <a:pt x="110" y="96"/>
                      </a:cubicBezTo>
                      <a:cubicBezTo>
                        <a:pt x="110" y="96"/>
                        <a:pt x="110" y="96"/>
                        <a:pt x="110" y="96"/>
                      </a:cubicBezTo>
                      <a:cubicBezTo>
                        <a:pt x="111" y="96"/>
                        <a:pt x="111" y="97"/>
                        <a:pt x="111" y="97"/>
                      </a:cubicBezTo>
                      <a:cubicBezTo>
                        <a:pt x="143" y="116"/>
                        <a:pt x="143" y="116"/>
                        <a:pt x="143" y="116"/>
                      </a:cubicBezTo>
                      <a:cubicBezTo>
                        <a:pt x="143" y="172"/>
                        <a:pt x="143" y="172"/>
                        <a:pt x="143" y="172"/>
                      </a:cubicBezTo>
                      <a:cubicBezTo>
                        <a:pt x="104" y="194"/>
                        <a:pt x="104" y="194"/>
                        <a:pt x="104" y="194"/>
                      </a:cubicBezTo>
                      <a:cubicBezTo>
                        <a:pt x="65" y="172"/>
                        <a:pt x="65" y="172"/>
                        <a:pt x="65" y="172"/>
                      </a:cubicBezTo>
                      <a:cubicBezTo>
                        <a:pt x="65" y="116"/>
                        <a:pt x="65" y="116"/>
                        <a:pt x="65" y="116"/>
                      </a:cubicBezTo>
                      <a:cubicBezTo>
                        <a:pt x="96" y="98"/>
                        <a:pt x="96" y="98"/>
                        <a:pt x="96" y="98"/>
                      </a:cubicBezTo>
                      <a:cubicBezTo>
                        <a:pt x="98" y="97"/>
                        <a:pt x="99" y="95"/>
                        <a:pt x="99" y="93"/>
                      </a:cubicBezTo>
                      <a:cubicBezTo>
                        <a:pt x="99" y="93"/>
                        <a:pt x="99" y="93"/>
                        <a:pt x="99" y="92"/>
                      </a:cubicBezTo>
                      <a:cubicBezTo>
                        <a:pt x="99" y="31"/>
                        <a:pt x="99" y="31"/>
                        <a:pt x="99" y="31"/>
                      </a:cubicBezTo>
                      <a:cubicBezTo>
                        <a:pt x="99" y="29"/>
                        <a:pt x="98" y="27"/>
                        <a:pt x="96" y="26"/>
                      </a:cubicBezTo>
                      <a:cubicBezTo>
                        <a:pt x="52" y="1"/>
                        <a:pt x="52" y="1"/>
                        <a:pt x="52" y="1"/>
                      </a:cubicBezTo>
                      <a:cubicBezTo>
                        <a:pt x="50" y="0"/>
                        <a:pt x="48" y="0"/>
                        <a:pt x="47" y="1"/>
                      </a:cubicBezTo>
                      <a:cubicBezTo>
                        <a:pt x="3" y="26"/>
                        <a:pt x="3" y="26"/>
                        <a:pt x="3" y="26"/>
                      </a:cubicBezTo>
                      <a:cubicBezTo>
                        <a:pt x="1" y="27"/>
                        <a:pt x="0" y="29"/>
                        <a:pt x="0" y="31"/>
                      </a:cubicBezTo>
                      <a:cubicBezTo>
                        <a:pt x="0" y="82"/>
                        <a:pt x="0" y="82"/>
                        <a:pt x="0" y="82"/>
                      </a:cubicBezTo>
                      <a:cubicBezTo>
                        <a:pt x="0" y="84"/>
                        <a:pt x="2" y="87"/>
                        <a:pt x="5" y="87"/>
                      </a:cubicBezTo>
                      <a:cubicBezTo>
                        <a:pt x="8" y="87"/>
                        <a:pt x="10" y="84"/>
                        <a:pt x="10" y="82"/>
                      </a:cubicBezTo>
                      <a:cubicBezTo>
                        <a:pt x="10" y="33"/>
                        <a:pt x="10" y="33"/>
                        <a:pt x="10" y="33"/>
                      </a:cubicBezTo>
                      <a:cubicBezTo>
                        <a:pt x="49" y="11"/>
                        <a:pt x="49" y="11"/>
                        <a:pt x="49" y="11"/>
                      </a:cubicBezTo>
                      <a:cubicBezTo>
                        <a:pt x="89" y="33"/>
                        <a:pt x="89" y="33"/>
                        <a:pt x="89" y="33"/>
                      </a:cubicBezTo>
                      <a:cubicBezTo>
                        <a:pt x="89" y="90"/>
                        <a:pt x="89" y="90"/>
                        <a:pt x="89" y="90"/>
                      </a:cubicBezTo>
                      <a:cubicBezTo>
                        <a:pt x="57" y="108"/>
                        <a:pt x="57" y="108"/>
                        <a:pt x="57" y="108"/>
                      </a:cubicBezTo>
                      <a:cubicBezTo>
                        <a:pt x="56" y="109"/>
                        <a:pt x="55" y="111"/>
                        <a:pt x="55" y="113"/>
                      </a:cubicBezTo>
                      <a:cubicBezTo>
                        <a:pt x="55" y="174"/>
                        <a:pt x="55" y="174"/>
                        <a:pt x="55" y="174"/>
                      </a:cubicBezTo>
                      <a:cubicBezTo>
                        <a:pt x="55" y="176"/>
                        <a:pt x="56" y="178"/>
                        <a:pt x="57" y="179"/>
                      </a:cubicBezTo>
                      <a:cubicBezTo>
                        <a:pt x="101" y="204"/>
                        <a:pt x="101" y="204"/>
                        <a:pt x="101" y="204"/>
                      </a:cubicBezTo>
                      <a:cubicBezTo>
                        <a:pt x="102" y="205"/>
                        <a:pt x="103" y="205"/>
                        <a:pt x="104" y="205"/>
                      </a:cubicBezTo>
                      <a:cubicBezTo>
                        <a:pt x="105" y="205"/>
                        <a:pt x="106" y="205"/>
                        <a:pt x="106" y="204"/>
                      </a:cubicBezTo>
                      <a:cubicBezTo>
                        <a:pt x="151" y="179"/>
                        <a:pt x="151" y="179"/>
                        <a:pt x="151" y="179"/>
                      </a:cubicBezTo>
                      <a:cubicBezTo>
                        <a:pt x="152" y="178"/>
                        <a:pt x="153" y="176"/>
                        <a:pt x="153" y="174"/>
                      </a:cubicBezTo>
                      <a:cubicBezTo>
                        <a:pt x="153" y="113"/>
                        <a:pt x="153" y="113"/>
                        <a:pt x="153" y="113"/>
                      </a:cubicBezTo>
                      <a:cubicBezTo>
                        <a:pt x="153" y="111"/>
                        <a:pt x="152" y="109"/>
                        <a:pt x="151" y="108"/>
                      </a:cubicBezTo>
                      <a:cubicBezTo>
                        <a:pt x="119" y="90"/>
                        <a:pt x="119" y="90"/>
                        <a:pt x="119" y="90"/>
                      </a:cubicBezTo>
                      <a:cubicBezTo>
                        <a:pt x="119" y="33"/>
                        <a:pt x="119" y="33"/>
                        <a:pt x="119" y="33"/>
                      </a:cubicBezTo>
                      <a:cubicBezTo>
                        <a:pt x="158" y="11"/>
                        <a:pt x="158" y="11"/>
                        <a:pt x="158" y="11"/>
                      </a:cubicBezTo>
                      <a:cubicBezTo>
                        <a:pt x="197" y="33"/>
                        <a:pt x="197" y="33"/>
                        <a:pt x="197" y="33"/>
                      </a:cubicBezTo>
                      <a:cubicBezTo>
                        <a:pt x="197" y="81"/>
                        <a:pt x="197" y="81"/>
                        <a:pt x="197" y="81"/>
                      </a:cubicBezTo>
                      <a:cubicBezTo>
                        <a:pt x="184" y="84"/>
                        <a:pt x="175" y="95"/>
                        <a:pt x="175" y="109"/>
                      </a:cubicBezTo>
                      <a:cubicBezTo>
                        <a:pt x="175" y="124"/>
                        <a:pt x="187" y="136"/>
                        <a:pt x="202" y="136"/>
                      </a:cubicBezTo>
                      <a:cubicBezTo>
                        <a:pt x="218" y="136"/>
                        <a:pt x="230" y="124"/>
                        <a:pt x="230" y="109"/>
                      </a:cubicBezTo>
                      <a:cubicBezTo>
                        <a:pt x="230" y="95"/>
                        <a:pt x="220" y="84"/>
                        <a:pt x="207" y="81"/>
                      </a:cubicBezTo>
                      <a:close/>
                      <a:moveTo>
                        <a:pt x="202" y="126"/>
                      </a:moveTo>
                      <a:cubicBezTo>
                        <a:pt x="193" y="126"/>
                        <a:pt x="185" y="118"/>
                        <a:pt x="185" y="109"/>
                      </a:cubicBezTo>
                      <a:cubicBezTo>
                        <a:pt x="185" y="99"/>
                        <a:pt x="193" y="91"/>
                        <a:pt x="202" y="91"/>
                      </a:cubicBezTo>
                      <a:cubicBezTo>
                        <a:pt x="212" y="91"/>
                        <a:pt x="220" y="99"/>
                        <a:pt x="220" y="109"/>
                      </a:cubicBezTo>
                      <a:cubicBezTo>
                        <a:pt x="220" y="118"/>
                        <a:pt x="212" y="126"/>
                        <a:pt x="202" y="1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grpSp>
          <p:nvGrpSpPr>
            <p:cNvPr id="17" name="Group 16"/>
            <p:cNvGrpSpPr>
              <a:grpSpLocks noChangeAspect="1"/>
            </p:cNvGrpSpPr>
            <p:nvPr/>
          </p:nvGrpSpPr>
          <p:grpSpPr bwMode="gray">
            <a:xfrm>
              <a:off x="7163688" y="1371632"/>
              <a:ext cx="539496" cy="621920"/>
              <a:chOff x="7704954" y="1651329"/>
              <a:chExt cx="629994" cy="726244"/>
            </a:xfrm>
          </p:grpSpPr>
          <p:sp>
            <p:nvSpPr>
              <p:cNvPr id="18" name="Freeform 102"/>
              <p:cNvSpPr>
                <a:spLocks noChangeAspect="1"/>
              </p:cNvSpPr>
              <p:nvPr/>
            </p:nvSpPr>
            <p:spPr bwMode="gray">
              <a:xfrm>
                <a:off x="7704954" y="1651329"/>
                <a:ext cx="629994" cy="726244"/>
              </a:xfrm>
              <a:custGeom>
                <a:avLst/>
                <a:gdLst>
                  <a:gd name="T0" fmla="*/ 1008 w 1008"/>
                  <a:gd name="T1" fmla="*/ 872 h 1162"/>
                  <a:gd name="T2" fmla="*/ 505 w 1008"/>
                  <a:gd name="T3" fmla="*/ 1162 h 1162"/>
                  <a:gd name="T4" fmla="*/ 0 w 1008"/>
                  <a:gd name="T5" fmla="*/ 872 h 1162"/>
                  <a:gd name="T6" fmla="*/ 0 w 1008"/>
                  <a:gd name="T7" fmla="*/ 291 h 1162"/>
                  <a:gd name="T8" fmla="*/ 505 w 1008"/>
                  <a:gd name="T9" fmla="*/ 0 h 1162"/>
                  <a:gd name="T10" fmla="*/ 1008 w 1008"/>
                  <a:gd name="T11" fmla="*/ 291 h 1162"/>
                  <a:gd name="T12" fmla="*/ 1008 w 1008"/>
                  <a:gd name="T13" fmla="*/ 872 h 1162"/>
                </a:gdLst>
                <a:ahLst/>
                <a:cxnLst>
                  <a:cxn ang="0">
                    <a:pos x="T0" y="T1"/>
                  </a:cxn>
                  <a:cxn ang="0">
                    <a:pos x="T2" y="T3"/>
                  </a:cxn>
                  <a:cxn ang="0">
                    <a:pos x="T4" y="T5"/>
                  </a:cxn>
                  <a:cxn ang="0">
                    <a:pos x="T6" y="T7"/>
                  </a:cxn>
                  <a:cxn ang="0">
                    <a:pos x="T8" y="T9"/>
                  </a:cxn>
                  <a:cxn ang="0">
                    <a:pos x="T10" y="T11"/>
                  </a:cxn>
                  <a:cxn ang="0">
                    <a:pos x="T12" y="T13"/>
                  </a:cxn>
                </a:cxnLst>
                <a:rect l="0" t="0" r="r" b="b"/>
                <a:pathLst>
                  <a:path w="1008" h="1162">
                    <a:moveTo>
                      <a:pt x="1008" y="872"/>
                    </a:moveTo>
                    <a:lnTo>
                      <a:pt x="505" y="1162"/>
                    </a:lnTo>
                    <a:lnTo>
                      <a:pt x="0" y="872"/>
                    </a:lnTo>
                    <a:lnTo>
                      <a:pt x="0" y="291"/>
                    </a:lnTo>
                    <a:lnTo>
                      <a:pt x="505" y="0"/>
                    </a:lnTo>
                    <a:lnTo>
                      <a:pt x="1008" y="291"/>
                    </a:lnTo>
                    <a:lnTo>
                      <a:pt x="1008" y="872"/>
                    </a:lnTo>
                    <a:close/>
                  </a:path>
                </a:pathLst>
              </a:custGeom>
              <a:solidFill>
                <a:srgbClr val="D7D7D7"/>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19" name="Group 18"/>
              <p:cNvGrpSpPr>
                <a:grpSpLocks noChangeAspect="1"/>
              </p:cNvGrpSpPr>
              <p:nvPr/>
            </p:nvGrpSpPr>
            <p:grpSpPr bwMode="gray">
              <a:xfrm>
                <a:off x="7873311" y="1845850"/>
                <a:ext cx="293280" cy="315542"/>
                <a:chOff x="-5302251" y="3636963"/>
                <a:chExt cx="1087438" cy="1169988"/>
              </a:xfrm>
              <a:solidFill>
                <a:schemeClr val="accent4"/>
              </a:solidFill>
            </p:grpSpPr>
            <p:sp>
              <p:nvSpPr>
                <p:cNvPr id="20" name="Freeform 406"/>
                <p:cNvSpPr>
                  <a:spLocks noEditPoints="1"/>
                </p:cNvSpPr>
                <p:nvPr/>
              </p:nvSpPr>
              <p:spPr bwMode="gray">
                <a:xfrm>
                  <a:off x="-5054601" y="3929063"/>
                  <a:ext cx="588963" cy="671513"/>
                </a:xfrm>
                <a:custGeom>
                  <a:avLst/>
                  <a:gdLst>
                    <a:gd name="T0" fmla="*/ 157 w 157"/>
                    <a:gd name="T1" fmla="*/ 46 h 179"/>
                    <a:gd name="T2" fmla="*/ 155 w 157"/>
                    <a:gd name="T3" fmla="*/ 43 h 179"/>
                    <a:gd name="T4" fmla="*/ 155 w 157"/>
                    <a:gd name="T5" fmla="*/ 43 h 179"/>
                    <a:gd name="T6" fmla="*/ 154 w 157"/>
                    <a:gd name="T7" fmla="*/ 43 h 179"/>
                    <a:gd name="T8" fmla="*/ 81 w 157"/>
                    <a:gd name="T9" fmla="*/ 0 h 179"/>
                    <a:gd name="T10" fmla="*/ 76 w 157"/>
                    <a:gd name="T11" fmla="*/ 0 h 179"/>
                    <a:gd name="T12" fmla="*/ 3 w 157"/>
                    <a:gd name="T13" fmla="*/ 43 h 179"/>
                    <a:gd name="T14" fmla="*/ 3 w 157"/>
                    <a:gd name="T15" fmla="*/ 43 h 179"/>
                    <a:gd name="T16" fmla="*/ 2 w 157"/>
                    <a:gd name="T17" fmla="*/ 43 h 179"/>
                    <a:gd name="T18" fmla="*/ 1 w 157"/>
                    <a:gd name="T19" fmla="*/ 46 h 179"/>
                    <a:gd name="T20" fmla="*/ 0 w 157"/>
                    <a:gd name="T21" fmla="*/ 47 h 179"/>
                    <a:gd name="T22" fmla="*/ 0 w 157"/>
                    <a:gd name="T23" fmla="*/ 47 h 179"/>
                    <a:gd name="T24" fmla="*/ 0 w 157"/>
                    <a:gd name="T25" fmla="*/ 132 h 179"/>
                    <a:gd name="T26" fmla="*/ 3 w 157"/>
                    <a:gd name="T27" fmla="*/ 136 h 179"/>
                    <a:gd name="T28" fmla="*/ 76 w 157"/>
                    <a:gd name="T29" fmla="*/ 178 h 179"/>
                    <a:gd name="T30" fmla="*/ 77 w 157"/>
                    <a:gd name="T31" fmla="*/ 178 h 179"/>
                    <a:gd name="T32" fmla="*/ 77 w 157"/>
                    <a:gd name="T33" fmla="*/ 179 h 179"/>
                    <a:gd name="T34" fmla="*/ 79 w 157"/>
                    <a:gd name="T35" fmla="*/ 179 h 179"/>
                    <a:gd name="T36" fmla="*/ 80 w 157"/>
                    <a:gd name="T37" fmla="*/ 179 h 179"/>
                    <a:gd name="T38" fmla="*/ 81 w 157"/>
                    <a:gd name="T39" fmla="*/ 178 h 179"/>
                    <a:gd name="T40" fmla="*/ 81 w 157"/>
                    <a:gd name="T41" fmla="*/ 178 h 179"/>
                    <a:gd name="T42" fmla="*/ 154 w 157"/>
                    <a:gd name="T43" fmla="*/ 136 h 179"/>
                    <a:gd name="T44" fmla="*/ 157 w 157"/>
                    <a:gd name="T45" fmla="*/ 132 h 179"/>
                    <a:gd name="T46" fmla="*/ 157 w 157"/>
                    <a:gd name="T47" fmla="*/ 47 h 179"/>
                    <a:gd name="T48" fmla="*/ 157 w 157"/>
                    <a:gd name="T49" fmla="*/ 47 h 179"/>
                    <a:gd name="T50" fmla="*/ 157 w 157"/>
                    <a:gd name="T51" fmla="*/ 46 h 179"/>
                    <a:gd name="T52" fmla="*/ 79 w 157"/>
                    <a:gd name="T53" fmla="*/ 11 h 179"/>
                    <a:gd name="T54" fmla="*/ 142 w 157"/>
                    <a:gd name="T55" fmla="*/ 47 h 179"/>
                    <a:gd name="T56" fmla="*/ 79 w 157"/>
                    <a:gd name="T57" fmla="*/ 84 h 179"/>
                    <a:gd name="T58" fmla="*/ 15 w 157"/>
                    <a:gd name="T59" fmla="*/ 47 h 179"/>
                    <a:gd name="T60" fmla="*/ 79 w 157"/>
                    <a:gd name="T61" fmla="*/ 11 h 179"/>
                    <a:gd name="T62" fmla="*/ 10 w 157"/>
                    <a:gd name="T63" fmla="*/ 56 h 179"/>
                    <a:gd name="T64" fmla="*/ 74 w 157"/>
                    <a:gd name="T65" fmla="*/ 92 h 179"/>
                    <a:gd name="T66" fmla="*/ 74 w 157"/>
                    <a:gd name="T67" fmla="*/ 165 h 179"/>
                    <a:gd name="T68" fmla="*/ 10 w 157"/>
                    <a:gd name="T69" fmla="*/ 129 h 179"/>
                    <a:gd name="T70" fmla="*/ 10 w 157"/>
                    <a:gd name="T71" fmla="*/ 56 h 179"/>
                    <a:gd name="T72" fmla="*/ 84 w 157"/>
                    <a:gd name="T73" fmla="*/ 165 h 179"/>
                    <a:gd name="T74" fmla="*/ 84 w 157"/>
                    <a:gd name="T75" fmla="*/ 92 h 179"/>
                    <a:gd name="T76" fmla="*/ 147 w 157"/>
                    <a:gd name="T77" fmla="*/ 56 h 179"/>
                    <a:gd name="T78" fmla="*/ 147 w 157"/>
                    <a:gd name="T79" fmla="*/ 129 h 179"/>
                    <a:gd name="T80" fmla="*/ 84 w 157"/>
                    <a:gd name="T81" fmla="*/ 16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7" h="179">
                      <a:moveTo>
                        <a:pt x="157" y="46"/>
                      </a:moveTo>
                      <a:cubicBezTo>
                        <a:pt x="157" y="45"/>
                        <a:pt x="156" y="44"/>
                        <a:pt x="155" y="43"/>
                      </a:cubicBezTo>
                      <a:cubicBezTo>
                        <a:pt x="155" y="43"/>
                        <a:pt x="155" y="43"/>
                        <a:pt x="155" y="43"/>
                      </a:cubicBezTo>
                      <a:cubicBezTo>
                        <a:pt x="155" y="43"/>
                        <a:pt x="155" y="43"/>
                        <a:pt x="154" y="43"/>
                      </a:cubicBezTo>
                      <a:cubicBezTo>
                        <a:pt x="81" y="0"/>
                        <a:pt x="81" y="0"/>
                        <a:pt x="81" y="0"/>
                      </a:cubicBezTo>
                      <a:cubicBezTo>
                        <a:pt x="80" y="0"/>
                        <a:pt x="78" y="0"/>
                        <a:pt x="76" y="0"/>
                      </a:cubicBezTo>
                      <a:cubicBezTo>
                        <a:pt x="3" y="43"/>
                        <a:pt x="3" y="43"/>
                        <a:pt x="3" y="43"/>
                      </a:cubicBezTo>
                      <a:cubicBezTo>
                        <a:pt x="3" y="43"/>
                        <a:pt x="3" y="43"/>
                        <a:pt x="3" y="43"/>
                      </a:cubicBezTo>
                      <a:cubicBezTo>
                        <a:pt x="2" y="43"/>
                        <a:pt x="2" y="43"/>
                        <a:pt x="2" y="43"/>
                      </a:cubicBezTo>
                      <a:cubicBezTo>
                        <a:pt x="1" y="44"/>
                        <a:pt x="1" y="45"/>
                        <a:pt x="1" y="46"/>
                      </a:cubicBezTo>
                      <a:cubicBezTo>
                        <a:pt x="1" y="46"/>
                        <a:pt x="0" y="47"/>
                        <a:pt x="0" y="47"/>
                      </a:cubicBezTo>
                      <a:cubicBezTo>
                        <a:pt x="0" y="47"/>
                        <a:pt x="0" y="47"/>
                        <a:pt x="0" y="47"/>
                      </a:cubicBezTo>
                      <a:cubicBezTo>
                        <a:pt x="0" y="132"/>
                        <a:pt x="0" y="132"/>
                        <a:pt x="0" y="132"/>
                      </a:cubicBezTo>
                      <a:cubicBezTo>
                        <a:pt x="0" y="133"/>
                        <a:pt x="1" y="135"/>
                        <a:pt x="3" y="136"/>
                      </a:cubicBezTo>
                      <a:cubicBezTo>
                        <a:pt x="76" y="178"/>
                        <a:pt x="76" y="178"/>
                        <a:pt x="76" y="178"/>
                      </a:cubicBezTo>
                      <a:cubicBezTo>
                        <a:pt x="76" y="178"/>
                        <a:pt x="76" y="178"/>
                        <a:pt x="77" y="178"/>
                      </a:cubicBezTo>
                      <a:cubicBezTo>
                        <a:pt x="77" y="178"/>
                        <a:pt x="77" y="178"/>
                        <a:pt x="77" y="179"/>
                      </a:cubicBezTo>
                      <a:cubicBezTo>
                        <a:pt x="77" y="179"/>
                        <a:pt x="78" y="179"/>
                        <a:pt x="79" y="179"/>
                      </a:cubicBezTo>
                      <a:cubicBezTo>
                        <a:pt x="79" y="179"/>
                        <a:pt x="80" y="179"/>
                        <a:pt x="80" y="179"/>
                      </a:cubicBezTo>
                      <a:cubicBezTo>
                        <a:pt x="81" y="178"/>
                        <a:pt x="81" y="178"/>
                        <a:pt x="81" y="178"/>
                      </a:cubicBezTo>
                      <a:cubicBezTo>
                        <a:pt x="81" y="178"/>
                        <a:pt x="81" y="178"/>
                        <a:pt x="81" y="178"/>
                      </a:cubicBezTo>
                      <a:cubicBezTo>
                        <a:pt x="154" y="136"/>
                        <a:pt x="154" y="136"/>
                        <a:pt x="154" y="136"/>
                      </a:cubicBezTo>
                      <a:cubicBezTo>
                        <a:pt x="156" y="135"/>
                        <a:pt x="157" y="133"/>
                        <a:pt x="157" y="132"/>
                      </a:cubicBezTo>
                      <a:cubicBezTo>
                        <a:pt x="157" y="47"/>
                        <a:pt x="157" y="47"/>
                        <a:pt x="157" y="47"/>
                      </a:cubicBezTo>
                      <a:cubicBezTo>
                        <a:pt x="157" y="47"/>
                        <a:pt x="157" y="47"/>
                        <a:pt x="157" y="47"/>
                      </a:cubicBezTo>
                      <a:cubicBezTo>
                        <a:pt x="157" y="47"/>
                        <a:pt x="157" y="46"/>
                        <a:pt x="157" y="46"/>
                      </a:cubicBezTo>
                      <a:close/>
                      <a:moveTo>
                        <a:pt x="79" y="11"/>
                      </a:moveTo>
                      <a:cubicBezTo>
                        <a:pt x="142" y="47"/>
                        <a:pt x="142" y="47"/>
                        <a:pt x="142" y="47"/>
                      </a:cubicBezTo>
                      <a:cubicBezTo>
                        <a:pt x="79" y="84"/>
                        <a:pt x="79" y="84"/>
                        <a:pt x="79" y="84"/>
                      </a:cubicBezTo>
                      <a:cubicBezTo>
                        <a:pt x="15" y="47"/>
                        <a:pt x="15" y="47"/>
                        <a:pt x="15" y="47"/>
                      </a:cubicBezTo>
                      <a:lnTo>
                        <a:pt x="79" y="11"/>
                      </a:lnTo>
                      <a:close/>
                      <a:moveTo>
                        <a:pt x="10" y="56"/>
                      </a:moveTo>
                      <a:cubicBezTo>
                        <a:pt x="74" y="92"/>
                        <a:pt x="74" y="92"/>
                        <a:pt x="74" y="92"/>
                      </a:cubicBezTo>
                      <a:cubicBezTo>
                        <a:pt x="74" y="165"/>
                        <a:pt x="74" y="165"/>
                        <a:pt x="74" y="165"/>
                      </a:cubicBezTo>
                      <a:cubicBezTo>
                        <a:pt x="10" y="129"/>
                        <a:pt x="10" y="129"/>
                        <a:pt x="10" y="129"/>
                      </a:cubicBezTo>
                      <a:lnTo>
                        <a:pt x="10" y="56"/>
                      </a:lnTo>
                      <a:close/>
                      <a:moveTo>
                        <a:pt x="84" y="165"/>
                      </a:moveTo>
                      <a:cubicBezTo>
                        <a:pt x="84" y="92"/>
                        <a:pt x="84" y="92"/>
                        <a:pt x="84" y="92"/>
                      </a:cubicBezTo>
                      <a:cubicBezTo>
                        <a:pt x="147" y="56"/>
                        <a:pt x="147" y="56"/>
                        <a:pt x="147" y="56"/>
                      </a:cubicBezTo>
                      <a:cubicBezTo>
                        <a:pt x="147" y="129"/>
                        <a:pt x="147" y="129"/>
                        <a:pt x="147" y="129"/>
                      </a:cubicBezTo>
                      <a:lnTo>
                        <a:pt x="84" y="16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407"/>
                <p:cNvSpPr>
                  <a:spLocks noEditPoints="1"/>
                </p:cNvSpPr>
                <p:nvPr/>
              </p:nvSpPr>
              <p:spPr bwMode="gray">
                <a:xfrm>
                  <a:off x="-5302251" y="3636963"/>
                  <a:ext cx="1087438" cy="1169988"/>
                </a:xfrm>
                <a:custGeom>
                  <a:avLst/>
                  <a:gdLst>
                    <a:gd name="T0" fmla="*/ 215 w 290"/>
                    <a:gd name="T1" fmla="*/ 41 h 312"/>
                    <a:gd name="T2" fmla="*/ 209 w 290"/>
                    <a:gd name="T3" fmla="*/ 43 h 312"/>
                    <a:gd name="T4" fmla="*/ 211 w 290"/>
                    <a:gd name="T5" fmla="*/ 50 h 312"/>
                    <a:gd name="T6" fmla="*/ 280 w 290"/>
                    <a:gd name="T7" fmla="*/ 167 h 312"/>
                    <a:gd name="T8" fmla="*/ 145 w 290"/>
                    <a:gd name="T9" fmla="*/ 302 h 312"/>
                    <a:gd name="T10" fmla="*/ 10 w 290"/>
                    <a:gd name="T11" fmla="*/ 167 h 312"/>
                    <a:gd name="T12" fmla="*/ 118 w 290"/>
                    <a:gd name="T13" fmla="*/ 35 h 312"/>
                    <a:gd name="T14" fmla="*/ 145 w 290"/>
                    <a:gd name="T15" fmla="*/ 55 h 312"/>
                    <a:gd name="T16" fmla="*/ 173 w 290"/>
                    <a:gd name="T17" fmla="*/ 27 h 312"/>
                    <a:gd name="T18" fmla="*/ 145 w 290"/>
                    <a:gd name="T19" fmla="*/ 0 h 312"/>
                    <a:gd name="T20" fmla="*/ 117 w 290"/>
                    <a:gd name="T21" fmla="*/ 25 h 312"/>
                    <a:gd name="T22" fmla="*/ 0 w 290"/>
                    <a:gd name="T23" fmla="*/ 167 h 312"/>
                    <a:gd name="T24" fmla="*/ 145 w 290"/>
                    <a:gd name="T25" fmla="*/ 312 h 312"/>
                    <a:gd name="T26" fmla="*/ 290 w 290"/>
                    <a:gd name="T27" fmla="*/ 167 h 312"/>
                    <a:gd name="T28" fmla="*/ 215 w 290"/>
                    <a:gd name="T29" fmla="*/ 41 h 312"/>
                    <a:gd name="T30" fmla="*/ 145 w 290"/>
                    <a:gd name="T31" fmla="*/ 10 h 312"/>
                    <a:gd name="T32" fmla="*/ 163 w 290"/>
                    <a:gd name="T33" fmla="*/ 27 h 312"/>
                    <a:gd name="T34" fmla="*/ 145 w 290"/>
                    <a:gd name="T35" fmla="*/ 45 h 312"/>
                    <a:gd name="T36" fmla="*/ 127 w 290"/>
                    <a:gd name="T37" fmla="*/ 27 h 312"/>
                    <a:gd name="T38" fmla="*/ 145 w 290"/>
                    <a:gd name="T39" fmla="*/ 1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312">
                      <a:moveTo>
                        <a:pt x="215" y="41"/>
                      </a:moveTo>
                      <a:cubicBezTo>
                        <a:pt x="213" y="39"/>
                        <a:pt x="210" y="40"/>
                        <a:pt x="209" y="43"/>
                      </a:cubicBezTo>
                      <a:cubicBezTo>
                        <a:pt x="207" y="45"/>
                        <a:pt x="208" y="48"/>
                        <a:pt x="211" y="50"/>
                      </a:cubicBezTo>
                      <a:cubicBezTo>
                        <a:pt x="253" y="73"/>
                        <a:pt x="280" y="119"/>
                        <a:pt x="280" y="167"/>
                      </a:cubicBezTo>
                      <a:cubicBezTo>
                        <a:pt x="280" y="242"/>
                        <a:pt x="219" y="302"/>
                        <a:pt x="145" y="302"/>
                      </a:cubicBezTo>
                      <a:cubicBezTo>
                        <a:pt x="70" y="302"/>
                        <a:pt x="10" y="242"/>
                        <a:pt x="10" y="167"/>
                      </a:cubicBezTo>
                      <a:cubicBezTo>
                        <a:pt x="10" y="103"/>
                        <a:pt x="55" y="48"/>
                        <a:pt x="118" y="35"/>
                      </a:cubicBezTo>
                      <a:cubicBezTo>
                        <a:pt x="121" y="47"/>
                        <a:pt x="132" y="55"/>
                        <a:pt x="145" y="55"/>
                      </a:cubicBezTo>
                      <a:cubicBezTo>
                        <a:pt x="160" y="55"/>
                        <a:pt x="173" y="43"/>
                        <a:pt x="173" y="27"/>
                      </a:cubicBezTo>
                      <a:cubicBezTo>
                        <a:pt x="173" y="12"/>
                        <a:pt x="160" y="0"/>
                        <a:pt x="145" y="0"/>
                      </a:cubicBezTo>
                      <a:cubicBezTo>
                        <a:pt x="130" y="0"/>
                        <a:pt x="118" y="11"/>
                        <a:pt x="117" y="25"/>
                      </a:cubicBezTo>
                      <a:cubicBezTo>
                        <a:pt x="49" y="38"/>
                        <a:pt x="0" y="97"/>
                        <a:pt x="0" y="167"/>
                      </a:cubicBezTo>
                      <a:cubicBezTo>
                        <a:pt x="0" y="247"/>
                        <a:pt x="65" y="312"/>
                        <a:pt x="145" y="312"/>
                      </a:cubicBezTo>
                      <a:cubicBezTo>
                        <a:pt x="225" y="312"/>
                        <a:pt x="290" y="247"/>
                        <a:pt x="290" y="167"/>
                      </a:cubicBezTo>
                      <a:cubicBezTo>
                        <a:pt x="290" y="115"/>
                        <a:pt x="261" y="66"/>
                        <a:pt x="215" y="41"/>
                      </a:cubicBezTo>
                      <a:close/>
                      <a:moveTo>
                        <a:pt x="145" y="10"/>
                      </a:moveTo>
                      <a:cubicBezTo>
                        <a:pt x="155" y="10"/>
                        <a:pt x="163" y="18"/>
                        <a:pt x="163" y="27"/>
                      </a:cubicBezTo>
                      <a:cubicBezTo>
                        <a:pt x="163" y="37"/>
                        <a:pt x="155" y="45"/>
                        <a:pt x="145" y="45"/>
                      </a:cubicBezTo>
                      <a:cubicBezTo>
                        <a:pt x="135" y="45"/>
                        <a:pt x="127" y="37"/>
                        <a:pt x="127" y="27"/>
                      </a:cubicBezTo>
                      <a:cubicBezTo>
                        <a:pt x="127" y="18"/>
                        <a:pt x="135" y="10"/>
                        <a:pt x="145"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grpSp>
      <p:sp>
        <p:nvSpPr>
          <p:cNvPr id="45" name="Freeform 6"/>
          <p:cNvSpPr>
            <a:spLocks/>
          </p:cNvSpPr>
          <p:nvPr/>
        </p:nvSpPr>
        <p:spPr bwMode="gray">
          <a:xfrm>
            <a:off x="3731863" y="4969664"/>
            <a:ext cx="98634" cy="85524"/>
          </a:xfrm>
          <a:custGeom>
            <a:avLst/>
            <a:gdLst>
              <a:gd name="T0" fmla="*/ 190 w 303"/>
              <a:gd name="T1" fmla="*/ 30 h 263"/>
              <a:gd name="T2" fmla="*/ 286 w 303"/>
              <a:gd name="T3" fmla="*/ 196 h 263"/>
              <a:gd name="T4" fmla="*/ 248 w 303"/>
              <a:gd name="T5" fmla="*/ 263 h 263"/>
              <a:gd name="T6" fmla="*/ 56 w 303"/>
              <a:gd name="T7" fmla="*/ 263 h 263"/>
              <a:gd name="T8" fmla="*/ 17 w 303"/>
              <a:gd name="T9" fmla="*/ 196 h 263"/>
              <a:gd name="T10" fmla="*/ 113 w 303"/>
              <a:gd name="T11" fmla="*/ 30 h 263"/>
              <a:gd name="T12" fmla="*/ 190 w 303"/>
              <a:gd name="T13" fmla="*/ 30 h 263"/>
            </a:gdLst>
            <a:ahLst/>
            <a:cxnLst>
              <a:cxn ang="0">
                <a:pos x="T0" y="T1"/>
              </a:cxn>
              <a:cxn ang="0">
                <a:pos x="T2" y="T3"/>
              </a:cxn>
              <a:cxn ang="0">
                <a:pos x="T4" y="T5"/>
              </a:cxn>
              <a:cxn ang="0">
                <a:pos x="T6" y="T7"/>
              </a:cxn>
              <a:cxn ang="0">
                <a:pos x="T8" y="T9"/>
              </a:cxn>
              <a:cxn ang="0">
                <a:pos x="T10" y="T11"/>
              </a:cxn>
              <a:cxn ang="0">
                <a:pos x="T12" y="T13"/>
              </a:cxn>
            </a:cxnLst>
            <a:rect l="0" t="0" r="r" b="b"/>
            <a:pathLst>
              <a:path w="303" h="263">
                <a:moveTo>
                  <a:pt x="190" y="30"/>
                </a:moveTo>
                <a:cubicBezTo>
                  <a:pt x="286" y="196"/>
                  <a:pt x="286" y="196"/>
                  <a:pt x="286" y="196"/>
                </a:cubicBezTo>
                <a:cubicBezTo>
                  <a:pt x="303" y="226"/>
                  <a:pt x="282" y="263"/>
                  <a:pt x="248" y="263"/>
                </a:cubicBezTo>
                <a:cubicBezTo>
                  <a:pt x="56" y="263"/>
                  <a:pt x="56" y="263"/>
                  <a:pt x="56" y="263"/>
                </a:cubicBezTo>
                <a:cubicBezTo>
                  <a:pt x="21" y="263"/>
                  <a:pt x="0" y="226"/>
                  <a:pt x="17" y="196"/>
                </a:cubicBezTo>
                <a:cubicBezTo>
                  <a:pt x="113" y="30"/>
                  <a:pt x="113" y="30"/>
                  <a:pt x="113" y="30"/>
                </a:cubicBezTo>
                <a:cubicBezTo>
                  <a:pt x="130" y="0"/>
                  <a:pt x="173" y="0"/>
                  <a:pt x="190" y="30"/>
                </a:cubicBezTo>
                <a:close/>
              </a:path>
            </a:pathLst>
          </a:custGeom>
          <a:solidFill>
            <a:schemeClr val="tx2"/>
          </a:solidFill>
          <a:ln>
            <a:noFill/>
          </a:ln>
        </p:spPr>
        <p:txBody>
          <a:bodyPr vert="horz" wrap="square" lIns="109746" tIns="54873" rIns="109746" bIns="54873" numCol="1" anchor="t" anchorCtr="0" compatLnSpc="1">
            <a:prstTxWarp prst="textNoShape">
              <a:avLst/>
            </a:prstTxWarp>
          </a:bodyPr>
          <a:lstStyle/>
          <a:p>
            <a:endParaRPr lang="en-US" dirty="0">
              <a:solidFill>
                <a:prstClr val="black"/>
              </a:solidFill>
            </a:endParaRPr>
          </a:p>
        </p:txBody>
      </p:sp>
      <p:sp>
        <p:nvSpPr>
          <p:cNvPr id="46" name="Freeform 6"/>
          <p:cNvSpPr>
            <a:spLocks/>
          </p:cNvSpPr>
          <p:nvPr/>
        </p:nvSpPr>
        <p:spPr bwMode="gray">
          <a:xfrm rot="3600000">
            <a:off x="3739840" y="4634366"/>
            <a:ext cx="98606" cy="85546"/>
          </a:xfrm>
          <a:custGeom>
            <a:avLst/>
            <a:gdLst>
              <a:gd name="T0" fmla="*/ 190 w 303"/>
              <a:gd name="T1" fmla="*/ 30 h 263"/>
              <a:gd name="T2" fmla="*/ 286 w 303"/>
              <a:gd name="T3" fmla="*/ 196 h 263"/>
              <a:gd name="T4" fmla="*/ 248 w 303"/>
              <a:gd name="T5" fmla="*/ 263 h 263"/>
              <a:gd name="T6" fmla="*/ 56 w 303"/>
              <a:gd name="T7" fmla="*/ 263 h 263"/>
              <a:gd name="T8" fmla="*/ 17 w 303"/>
              <a:gd name="T9" fmla="*/ 196 h 263"/>
              <a:gd name="T10" fmla="*/ 113 w 303"/>
              <a:gd name="T11" fmla="*/ 30 h 263"/>
              <a:gd name="T12" fmla="*/ 190 w 303"/>
              <a:gd name="T13" fmla="*/ 30 h 263"/>
            </a:gdLst>
            <a:ahLst/>
            <a:cxnLst>
              <a:cxn ang="0">
                <a:pos x="T0" y="T1"/>
              </a:cxn>
              <a:cxn ang="0">
                <a:pos x="T2" y="T3"/>
              </a:cxn>
              <a:cxn ang="0">
                <a:pos x="T4" y="T5"/>
              </a:cxn>
              <a:cxn ang="0">
                <a:pos x="T6" y="T7"/>
              </a:cxn>
              <a:cxn ang="0">
                <a:pos x="T8" y="T9"/>
              </a:cxn>
              <a:cxn ang="0">
                <a:pos x="T10" y="T11"/>
              </a:cxn>
              <a:cxn ang="0">
                <a:pos x="T12" y="T13"/>
              </a:cxn>
            </a:cxnLst>
            <a:rect l="0" t="0" r="r" b="b"/>
            <a:pathLst>
              <a:path w="303" h="263">
                <a:moveTo>
                  <a:pt x="190" y="30"/>
                </a:moveTo>
                <a:cubicBezTo>
                  <a:pt x="286" y="196"/>
                  <a:pt x="286" y="196"/>
                  <a:pt x="286" y="196"/>
                </a:cubicBezTo>
                <a:cubicBezTo>
                  <a:pt x="303" y="226"/>
                  <a:pt x="282" y="263"/>
                  <a:pt x="248" y="263"/>
                </a:cubicBezTo>
                <a:cubicBezTo>
                  <a:pt x="56" y="263"/>
                  <a:pt x="56" y="263"/>
                  <a:pt x="56" y="263"/>
                </a:cubicBezTo>
                <a:cubicBezTo>
                  <a:pt x="21" y="263"/>
                  <a:pt x="0" y="226"/>
                  <a:pt x="17" y="196"/>
                </a:cubicBezTo>
                <a:cubicBezTo>
                  <a:pt x="113" y="30"/>
                  <a:pt x="113" y="30"/>
                  <a:pt x="113" y="30"/>
                </a:cubicBezTo>
                <a:cubicBezTo>
                  <a:pt x="130" y="0"/>
                  <a:pt x="173" y="0"/>
                  <a:pt x="190" y="30"/>
                </a:cubicBezTo>
                <a:close/>
              </a:path>
            </a:pathLst>
          </a:custGeom>
          <a:solidFill>
            <a:schemeClr val="tx2"/>
          </a:solidFill>
          <a:ln>
            <a:noFill/>
          </a:ln>
        </p:spPr>
        <p:txBody>
          <a:bodyPr vert="horz" wrap="square" lIns="109746" tIns="54873" rIns="109746" bIns="54873" numCol="1" anchor="t" anchorCtr="0" compatLnSpc="1">
            <a:prstTxWarp prst="textNoShape">
              <a:avLst/>
            </a:prstTxWarp>
          </a:bodyPr>
          <a:lstStyle/>
          <a:p>
            <a:endParaRPr lang="en-US" dirty="0">
              <a:solidFill>
                <a:prstClr val="black"/>
              </a:solidFill>
            </a:endParaRPr>
          </a:p>
        </p:txBody>
      </p:sp>
      <p:sp>
        <p:nvSpPr>
          <p:cNvPr id="47" name="Freeform 6"/>
          <p:cNvSpPr>
            <a:spLocks/>
          </p:cNvSpPr>
          <p:nvPr/>
        </p:nvSpPr>
        <p:spPr bwMode="gray">
          <a:xfrm rot="10800000">
            <a:off x="4330539" y="4634370"/>
            <a:ext cx="98632" cy="85524"/>
          </a:xfrm>
          <a:custGeom>
            <a:avLst/>
            <a:gdLst>
              <a:gd name="T0" fmla="*/ 190 w 303"/>
              <a:gd name="T1" fmla="*/ 30 h 263"/>
              <a:gd name="T2" fmla="*/ 286 w 303"/>
              <a:gd name="T3" fmla="*/ 196 h 263"/>
              <a:gd name="T4" fmla="*/ 248 w 303"/>
              <a:gd name="T5" fmla="*/ 263 h 263"/>
              <a:gd name="T6" fmla="*/ 56 w 303"/>
              <a:gd name="T7" fmla="*/ 263 h 263"/>
              <a:gd name="T8" fmla="*/ 17 w 303"/>
              <a:gd name="T9" fmla="*/ 196 h 263"/>
              <a:gd name="T10" fmla="*/ 113 w 303"/>
              <a:gd name="T11" fmla="*/ 30 h 263"/>
              <a:gd name="T12" fmla="*/ 190 w 303"/>
              <a:gd name="T13" fmla="*/ 30 h 263"/>
            </a:gdLst>
            <a:ahLst/>
            <a:cxnLst>
              <a:cxn ang="0">
                <a:pos x="T0" y="T1"/>
              </a:cxn>
              <a:cxn ang="0">
                <a:pos x="T2" y="T3"/>
              </a:cxn>
              <a:cxn ang="0">
                <a:pos x="T4" y="T5"/>
              </a:cxn>
              <a:cxn ang="0">
                <a:pos x="T6" y="T7"/>
              </a:cxn>
              <a:cxn ang="0">
                <a:pos x="T8" y="T9"/>
              </a:cxn>
              <a:cxn ang="0">
                <a:pos x="T10" y="T11"/>
              </a:cxn>
              <a:cxn ang="0">
                <a:pos x="T12" y="T13"/>
              </a:cxn>
            </a:cxnLst>
            <a:rect l="0" t="0" r="r" b="b"/>
            <a:pathLst>
              <a:path w="303" h="263">
                <a:moveTo>
                  <a:pt x="190" y="30"/>
                </a:moveTo>
                <a:cubicBezTo>
                  <a:pt x="286" y="196"/>
                  <a:pt x="286" y="196"/>
                  <a:pt x="286" y="196"/>
                </a:cubicBezTo>
                <a:cubicBezTo>
                  <a:pt x="303" y="226"/>
                  <a:pt x="282" y="263"/>
                  <a:pt x="248" y="263"/>
                </a:cubicBezTo>
                <a:cubicBezTo>
                  <a:pt x="56" y="263"/>
                  <a:pt x="56" y="263"/>
                  <a:pt x="56" y="263"/>
                </a:cubicBezTo>
                <a:cubicBezTo>
                  <a:pt x="21" y="263"/>
                  <a:pt x="0" y="226"/>
                  <a:pt x="17" y="196"/>
                </a:cubicBezTo>
                <a:cubicBezTo>
                  <a:pt x="113" y="30"/>
                  <a:pt x="113" y="30"/>
                  <a:pt x="113" y="30"/>
                </a:cubicBezTo>
                <a:cubicBezTo>
                  <a:pt x="130" y="0"/>
                  <a:pt x="173" y="0"/>
                  <a:pt x="190" y="30"/>
                </a:cubicBezTo>
                <a:close/>
              </a:path>
            </a:pathLst>
          </a:custGeom>
          <a:solidFill>
            <a:schemeClr val="tx2"/>
          </a:solidFill>
          <a:ln>
            <a:noFill/>
          </a:ln>
        </p:spPr>
        <p:txBody>
          <a:bodyPr vert="horz" wrap="square" lIns="109746" tIns="54873" rIns="109746" bIns="54873" numCol="1" anchor="t" anchorCtr="0" compatLnSpc="1">
            <a:prstTxWarp prst="textNoShape">
              <a:avLst/>
            </a:prstTxWarp>
          </a:bodyPr>
          <a:lstStyle/>
          <a:p>
            <a:endParaRPr lang="en-US" dirty="0">
              <a:solidFill>
                <a:prstClr val="black"/>
              </a:solidFill>
            </a:endParaRPr>
          </a:p>
        </p:txBody>
      </p:sp>
      <p:sp>
        <p:nvSpPr>
          <p:cNvPr id="48" name="Freeform 6"/>
          <p:cNvSpPr>
            <a:spLocks/>
          </p:cNvSpPr>
          <p:nvPr/>
        </p:nvSpPr>
        <p:spPr bwMode="gray">
          <a:xfrm rot="7200000">
            <a:off x="4043510" y="4459287"/>
            <a:ext cx="98606" cy="85546"/>
          </a:xfrm>
          <a:custGeom>
            <a:avLst/>
            <a:gdLst>
              <a:gd name="T0" fmla="*/ 190 w 303"/>
              <a:gd name="T1" fmla="*/ 30 h 263"/>
              <a:gd name="T2" fmla="*/ 286 w 303"/>
              <a:gd name="T3" fmla="*/ 196 h 263"/>
              <a:gd name="T4" fmla="*/ 248 w 303"/>
              <a:gd name="T5" fmla="*/ 263 h 263"/>
              <a:gd name="T6" fmla="*/ 56 w 303"/>
              <a:gd name="T7" fmla="*/ 263 h 263"/>
              <a:gd name="T8" fmla="*/ 17 w 303"/>
              <a:gd name="T9" fmla="*/ 196 h 263"/>
              <a:gd name="T10" fmla="*/ 113 w 303"/>
              <a:gd name="T11" fmla="*/ 30 h 263"/>
              <a:gd name="T12" fmla="*/ 190 w 303"/>
              <a:gd name="T13" fmla="*/ 30 h 263"/>
            </a:gdLst>
            <a:ahLst/>
            <a:cxnLst>
              <a:cxn ang="0">
                <a:pos x="T0" y="T1"/>
              </a:cxn>
              <a:cxn ang="0">
                <a:pos x="T2" y="T3"/>
              </a:cxn>
              <a:cxn ang="0">
                <a:pos x="T4" y="T5"/>
              </a:cxn>
              <a:cxn ang="0">
                <a:pos x="T6" y="T7"/>
              </a:cxn>
              <a:cxn ang="0">
                <a:pos x="T8" y="T9"/>
              </a:cxn>
              <a:cxn ang="0">
                <a:pos x="T10" y="T11"/>
              </a:cxn>
              <a:cxn ang="0">
                <a:pos x="T12" y="T13"/>
              </a:cxn>
            </a:cxnLst>
            <a:rect l="0" t="0" r="r" b="b"/>
            <a:pathLst>
              <a:path w="303" h="263">
                <a:moveTo>
                  <a:pt x="190" y="30"/>
                </a:moveTo>
                <a:cubicBezTo>
                  <a:pt x="286" y="196"/>
                  <a:pt x="286" y="196"/>
                  <a:pt x="286" y="196"/>
                </a:cubicBezTo>
                <a:cubicBezTo>
                  <a:pt x="303" y="226"/>
                  <a:pt x="282" y="263"/>
                  <a:pt x="248" y="263"/>
                </a:cubicBezTo>
                <a:cubicBezTo>
                  <a:pt x="56" y="263"/>
                  <a:pt x="56" y="263"/>
                  <a:pt x="56" y="263"/>
                </a:cubicBezTo>
                <a:cubicBezTo>
                  <a:pt x="21" y="263"/>
                  <a:pt x="0" y="226"/>
                  <a:pt x="17" y="196"/>
                </a:cubicBezTo>
                <a:cubicBezTo>
                  <a:pt x="113" y="30"/>
                  <a:pt x="113" y="30"/>
                  <a:pt x="113" y="30"/>
                </a:cubicBezTo>
                <a:cubicBezTo>
                  <a:pt x="130" y="0"/>
                  <a:pt x="173" y="0"/>
                  <a:pt x="190" y="30"/>
                </a:cubicBezTo>
                <a:close/>
              </a:path>
            </a:pathLst>
          </a:custGeom>
          <a:solidFill>
            <a:schemeClr val="tx2"/>
          </a:solidFill>
          <a:ln>
            <a:noFill/>
          </a:ln>
        </p:spPr>
        <p:txBody>
          <a:bodyPr vert="horz" wrap="square" lIns="109746" tIns="54873" rIns="109746" bIns="54873" numCol="1" anchor="t" anchorCtr="0" compatLnSpc="1">
            <a:prstTxWarp prst="textNoShape">
              <a:avLst/>
            </a:prstTxWarp>
          </a:bodyPr>
          <a:lstStyle/>
          <a:p>
            <a:endParaRPr lang="en-US" dirty="0">
              <a:solidFill>
                <a:prstClr val="black"/>
              </a:solidFill>
            </a:endParaRPr>
          </a:p>
        </p:txBody>
      </p:sp>
      <p:sp>
        <p:nvSpPr>
          <p:cNvPr id="49" name="Freeform 6"/>
          <p:cNvSpPr>
            <a:spLocks/>
          </p:cNvSpPr>
          <p:nvPr/>
        </p:nvSpPr>
        <p:spPr bwMode="gray">
          <a:xfrm>
            <a:off x="4333809" y="4969664"/>
            <a:ext cx="98634" cy="85524"/>
          </a:xfrm>
          <a:custGeom>
            <a:avLst/>
            <a:gdLst>
              <a:gd name="T0" fmla="*/ 190 w 303"/>
              <a:gd name="T1" fmla="*/ 30 h 263"/>
              <a:gd name="T2" fmla="*/ 286 w 303"/>
              <a:gd name="T3" fmla="*/ 196 h 263"/>
              <a:gd name="T4" fmla="*/ 248 w 303"/>
              <a:gd name="T5" fmla="*/ 263 h 263"/>
              <a:gd name="T6" fmla="*/ 56 w 303"/>
              <a:gd name="T7" fmla="*/ 263 h 263"/>
              <a:gd name="T8" fmla="*/ 17 w 303"/>
              <a:gd name="T9" fmla="*/ 196 h 263"/>
              <a:gd name="T10" fmla="*/ 113 w 303"/>
              <a:gd name="T11" fmla="*/ 30 h 263"/>
              <a:gd name="T12" fmla="*/ 190 w 303"/>
              <a:gd name="T13" fmla="*/ 30 h 263"/>
            </a:gdLst>
            <a:ahLst/>
            <a:cxnLst>
              <a:cxn ang="0">
                <a:pos x="T0" y="T1"/>
              </a:cxn>
              <a:cxn ang="0">
                <a:pos x="T2" y="T3"/>
              </a:cxn>
              <a:cxn ang="0">
                <a:pos x="T4" y="T5"/>
              </a:cxn>
              <a:cxn ang="0">
                <a:pos x="T6" y="T7"/>
              </a:cxn>
              <a:cxn ang="0">
                <a:pos x="T8" y="T9"/>
              </a:cxn>
              <a:cxn ang="0">
                <a:pos x="T10" y="T11"/>
              </a:cxn>
              <a:cxn ang="0">
                <a:pos x="T12" y="T13"/>
              </a:cxn>
            </a:cxnLst>
            <a:rect l="0" t="0" r="r" b="b"/>
            <a:pathLst>
              <a:path w="303" h="263">
                <a:moveTo>
                  <a:pt x="190" y="30"/>
                </a:moveTo>
                <a:cubicBezTo>
                  <a:pt x="286" y="196"/>
                  <a:pt x="286" y="196"/>
                  <a:pt x="286" y="196"/>
                </a:cubicBezTo>
                <a:cubicBezTo>
                  <a:pt x="303" y="226"/>
                  <a:pt x="282" y="263"/>
                  <a:pt x="248" y="263"/>
                </a:cubicBezTo>
                <a:cubicBezTo>
                  <a:pt x="56" y="263"/>
                  <a:pt x="56" y="263"/>
                  <a:pt x="56" y="263"/>
                </a:cubicBezTo>
                <a:cubicBezTo>
                  <a:pt x="21" y="263"/>
                  <a:pt x="0" y="226"/>
                  <a:pt x="17" y="196"/>
                </a:cubicBezTo>
                <a:cubicBezTo>
                  <a:pt x="113" y="30"/>
                  <a:pt x="113" y="30"/>
                  <a:pt x="113" y="30"/>
                </a:cubicBezTo>
                <a:cubicBezTo>
                  <a:pt x="130" y="0"/>
                  <a:pt x="173" y="0"/>
                  <a:pt x="190" y="30"/>
                </a:cubicBezTo>
                <a:close/>
              </a:path>
            </a:pathLst>
          </a:custGeom>
          <a:solidFill>
            <a:schemeClr val="tx2"/>
          </a:solidFill>
          <a:ln>
            <a:noFill/>
          </a:ln>
        </p:spPr>
        <p:txBody>
          <a:bodyPr vert="horz" wrap="square" lIns="109746" tIns="54873" rIns="109746" bIns="54873" numCol="1" anchor="t" anchorCtr="0" compatLnSpc="1">
            <a:prstTxWarp prst="textNoShape">
              <a:avLst/>
            </a:prstTxWarp>
          </a:bodyPr>
          <a:lstStyle/>
          <a:p>
            <a:endParaRPr lang="en-US" dirty="0">
              <a:solidFill>
                <a:prstClr val="black"/>
              </a:solidFill>
            </a:endParaRPr>
          </a:p>
        </p:txBody>
      </p:sp>
      <p:sp>
        <p:nvSpPr>
          <p:cNvPr id="50" name="Freeform 6"/>
          <p:cNvSpPr>
            <a:spLocks/>
          </p:cNvSpPr>
          <p:nvPr/>
        </p:nvSpPr>
        <p:spPr bwMode="gray">
          <a:xfrm rot="18000000">
            <a:off x="4034716" y="5156969"/>
            <a:ext cx="98609" cy="85546"/>
          </a:xfrm>
          <a:custGeom>
            <a:avLst/>
            <a:gdLst>
              <a:gd name="T0" fmla="*/ 190 w 303"/>
              <a:gd name="T1" fmla="*/ 30 h 263"/>
              <a:gd name="T2" fmla="*/ 286 w 303"/>
              <a:gd name="T3" fmla="*/ 196 h 263"/>
              <a:gd name="T4" fmla="*/ 248 w 303"/>
              <a:gd name="T5" fmla="*/ 263 h 263"/>
              <a:gd name="T6" fmla="*/ 56 w 303"/>
              <a:gd name="T7" fmla="*/ 263 h 263"/>
              <a:gd name="T8" fmla="*/ 17 w 303"/>
              <a:gd name="T9" fmla="*/ 196 h 263"/>
              <a:gd name="T10" fmla="*/ 113 w 303"/>
              <a:gd name="T11" fmla="*/ 30 h 263"/>
              <a:gd name="T12" fmla="*/ 190 w 303"/>
              <a:gd name="T13" fmla="*/ 30 h 263"/>
            </a:gdLst>
            <a:ahLst/>
            <a:cxnLst>
              <a:cxn ang="0">
                <a:pos x="T0" y="T1"/>
              </a:cxn>
              <a:cxn ang="0">
                <a:pos x="T2" y="T3"/>
              </a:cxn>
              <a:cxn ang="0">
                <a:pos x="T4" y="T5"/>
              </a:cxn>
              <a:cxn ang="0">
                <a:pos x="T6" y="T7"/>
              </a:cxn>
              <a:cxn ang="0">
                <a:pos x="T8" y="T9"/>
              </a:cxn>
              <a:cxn ang="0">
                <a:pos x="T10" y="T11"/>
              </a:cxn>
              <a:cxn ang="0">
                <a:pos x="T12" y="T13"/>
              </a:cxn>
            </a:cxnLst>
            <a:rect l="0" t="0" r="r" b="b"/>
            <a:pathLst>
              <a:path w="303" h="263">
                <a:moveTo>
                  <a:pt x="190" y="30"/>
                </a:moveTo>
                <a:cubicBezTo>
                  <a:pt x="286" y="196"/>
                  <a:pt x="286" y="196"/>
                  <a:pt x="286" y="196"/>
                </a:cubicBezTo>
                <a:cubicBezTo>
                  <a:pt x="303" y="226"/>
                  <a:pt x="282" y="263"/>
                  <a:pt x="248" y="263"/>
                </a:cubicBezTo>
                <a:cubicBezTo>
                  <a:pt x="56" y="263"/>
                  <a:pt x="56" y="263"/>
                  <a:pt x="56" y="263"/>
                </a:cubicBezTo>
                <a:cubicBezTo>
                  <a:pt x="21" y="263"/>
                  <a:pt x="0" y="226"/>
                  <a:pt x="17" y="196"/>
                </a:cubicBezTo>
                <a:cubicBezTo>
                  <a:pt x="113" y="30"/>
                  <a:pt x="113" y="30"/>
                  <a:pt x="113" y="30"/>
                </a:cubicBezTo>
                <a:cubicBezTo>
                  <a:pt x="130" y="0"/>
                  <a:pt x="173" y="0"/>
                  <a:pt x="190" y="30"/>
                </a:cubicBezTo>
                <a:close/>
              </a:path>
            </a:pathLst>
          </a:custGeom>
          <a:solidFill>
            <a:schemeClr val="tx2"/>
          </a:solidFill>
          <a:ln>
            <a:noFill/>
          </a:ln>
        </p:spPr>
        <p:txBody>
          <a:bodyPr vert="horz" wrap="square" lIns="109746" tIns="54873" rIns="109746" bIns="54873" numCol="1" anchor="t" anchorCtr="0" compatLnSpc="1">
            <a:prstTxWarp prst="textNoShape">
              <a:avLst/>
            </a:prstTxWarp>
          </a:bodyPr>
          <a:lstStyle/>
          <a:p>
            <a:endParaRPr lang="en-US" dirty="0">
              <a:solidFill>
                <a:prstClr val="black"/>
              </a:solidFill>
            </a:endParaRPr>
          </a:p>
        </p:txBody>
      </p:sp>
      <p:sp>
        <p:nvSpPr>
          <p:cNvPr id="52" name="TextBox 51"/>
          <p:cNvSpPr txBox="1"/>
          <p:nvPr/>
        </p:nvSpPr>
        <p:spPr bwMode="gray">
          <a:xfrm>
            <a:off x="2051105" y="7094635"/>
            <a:ext cx="1601437" cy="610122"/>
          </a:xfrm>
          <a:prstGeom prst="rect">
            <a:avLst/>
          </a:prstGeom>
          <a:noFill/>
        </p:spPr>
        <p:txBody>
          <a:bodyPr wrap="none" lIns="109746" tIns="54873" rIns="109746" bIns="54873" rtlCol="0">
            <a:spAutoFit/>
          </a:bodyPr>
          <a:lstStyle/>
          <a:p>
            <a:pPr algn="ctr">
              <a:lnSpc>
                <a:spcPct val="85000"/>
              </a:lnSpc>
            </a:pPr>
            <a:r>
              <a:rPr lang="en-US" sz="1900" b="1" dirty="0">
                <a:solidFill>
                  <a:prstClr val="black"/>
                </a:solidFill>
              </a:rPr>
              <a:t>Hortonworks </a:t>
            </a:r>
          </a:p>
          <a:p>
            <a:pPr algn="ctr">
              <a:lnSpc>
                <a:spcPct val="85000"/>
              </a:lnSpc>
            </a:pPr>
            <a:r>
              <a:rPr lang="en-US" sz="1900" b="1" dirty="0" smtClean="0">
                <a:solidFill>
                  <a:prstClr val="black"/>
                </a:solidFill>
              </a:rPr>
              <a:t>DataFlow</a:t>
            </a:r>
            <a:endParaRPr lang="en-US" sz="1900" b="1" dirty="0">
              <a:solidFill>
                <a:prstClr val="black"/>
              </a:solidFill>
            </a:endParaRPr>
          </a:p>
        </p:txBody>
      </p:sp>
      <p:sp>
        <p:nvSpPr>
          <p:cNvPr id="53" name="TextBox 52"/>
          <p:cNvSpPr txBox="1"/>
          <p:nvPr/>
        </p:nvSpPr>
        <p:spPr bwMode="gray">
          <a:xfrm>
            <a:off x="4484383" y="7100886"/>
            <a:ext cx="1632920" cy="610122"/>
          </a:xfrm>
          <a:prstGeom prst="rect">
            <a:avLst/>
          </a:prstGeom>
          <a:noFill/>
        </p:spPr>
        <p:txBody>
          <a:bodyPr wrap="none" lIns="109746" tIns="54873" rIns="109746" bIns="54873" rtlCol="0">
            <a:spAutoFit/>
          </a:bodyPr>
          <a:lstStyle/>
          <a:p>
            <a:pPr algn="ctr">
              <a:lnSpc>
                <a:spcPct val="85000"/>
              </a:lnSpc>
            </a:pPr>
            <a:r>
              <a:rPr lang="en-US" sz="1900" b="1" dirty="0">
                <a:solidFill>
                  <a:prstClr val="black"/>
                </a:solidFill>
              </a:rPr>
              <a:t>Hortonworks </a:t>
            </a:r>
          </a:p>
          <a:p>
            <a:pPr algn="ctr">
              <a:lnSpc>
                <a:spcPct val="85000"/>
              </a:lnSpc>
            </a:pPr>
            <a:r>
              <a:rPr lang="en-US" sz="1900" b="1" dirty="0">
                <a:solidFill>
                  <a:prstClr val="black"/>
                </a:solidFill>
              </a:rPr>
              <a:t>Data Platform</a:t>
            </a:r>
          </a:p>
        </p:txBody>
      </p:sp>
    </p:spTree>
    <p:extLst>
      <p:ext uri="{BB962C8B-B14F-4D97-AF65-F5344CB8AC3E}">
        <p14:creationId xmlns:p14="http://schemas.microsoft.com/office/powerpoint/2010/main" val="65121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42" presetClass="path" presetSubtype="0" repeatCount="indefinite" fill="hold" grpId="1" nodeType="withEffect">
                                  <p:stCondLst>
                                    <p:cond delay="750"/>
                                  </p:stCondLst>
                                  <p:childTnLst>
                                    <p:animMotion origin="layout" path="M -6.25163E-7 2.22222E-6 L 0.00052 -0.03912 " pathEditMode="relative" rAng="0" ptsTypes="AA">
                                      <p:cBhvr>
                                        <p:cTn id="9" dur="750" fill="hold"/>
                                        <p:tgtEl>
                                          <p:spTgt spid="45"/>
                                        </p:tgtEl>
                                        <p:attrNameLst>
                                          <p:attrName>ppt_x</p:attrName>
                                          <p:attrName>ppt_y</p:attrName>
                                        </p:attrNameLst>
                                      </p:cBhvr>
                                      <p:rCtr x="0" y="-1921"/>
                                    </p:animMotion>
                                  </p:childTnLst>
                                </p:cTn>
                              </p:par>
                              <p:par>
                                <p:cTn id="10" presetID="10" presetClass="entr" presetSubtype="0" fill="hold" grpId="0" nodeType="withEffect">
                                  <p:stCondLst>
                                    <p:cond delay="75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42" presetClass="path" presetSubtype="0" repeatCount="indefinite" fill="hold" grpId="1" nodeType="withEffect">
                                  <p:stCondLst>
                                    <p:cond delay="750"/>
                                  </p:stCondLst>
                                  <p:childTnLst>
                                    <p:animMotion origin="layout" path="M -1.59417E-6 2.96296E-6 L 0.02084 -0.02315 " pathEditMode="relative" rAng="0" ptsTypes="AA">
                                      <p:cBhvr>
                                        <p:cTn id="14" dur="750" fill="hold"/>
                                        <p:tgtEl>
                                          <p:spTgt spid="46"/>
                                        </p:tgtEl>
                                        <p:attrNameLst>
                                          <p:attrName>ppt_x</p:attrName>
                                          <p:attrName>ppt_y</p:attrName>
                                        </p:attrNameLst>
                                      </p:cBhvr>
                                      <p:rCtr x="1042" y="-1157"/>
                                    </p:animMotion>
                                  </p:childTnLst>
                                </p:cTn>
                              </p:par>
                              <p:par>
                                <p:cTn id="15" presetID="10" presetClass="entr" presetSubtype="0" fill="hold" grpId="0" nodeType="withEffect">
                                  <p:stCondLst>
                                    <p:cond delay="75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42" presetClass="path" presetSubtype="0" repeatCount="indefinite" fill="hold" grpId="1" nodeType="withEffect">
                                  <p:stCondLst>
                                    <p:cond delay="750"/>
                                  </p:stCondLst>
                                  <p:childTnLst>
                                    <p:animMotion origin="layout" path="M -3.54259E-7 -0.00023 L 0.01954 0.02153 " pathEditMode="relative" rAng="0" ptsTypes="AA">
                                      <p:cBhvr>
                                        <p:cTn id="19" dur="750" fill="hold"/>
                                        <p:tgtEl>
                                          <p:spTgt spid="48"/>
                                        </p:tgtEl>
                                        <p:attrNameLst>
                                          <p:attrName>ppt_x</p:attrName>
                                          <p:attrName>ppt_y</p:attrName>
                                        </p:attrNameLst>
                                      </p:cBhvr>
                                      <p:rCtr x="977" y="1019"/>
                                    </p:animMotion>
                                  </p:childTnLst>
                                </p:cTn>
                              </p:par>
                              <p:par>
                                <p:cTn id="20" presetID="10" presetClass="entr" presetSubtype="0" fill="hold" grpId="0" nodeType="withEffect">
                                  <p:stCondLst>
                                    <p:cond delay="75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42" presetClass="path" presetSubtype="0" repeatCount="indefinite" fill="hold" grpId="1" nodeType="withEffect">
                                  <p:stCondLst>
                                    <p:cond delay="750"/>
                                  </p:stCondLst>
                                  <p:childTnLst>
                                    <p:animMotion origin="layout" path="M 3.30815E-6 0.00023 L 3.30815E-6 0.04421 " pathEditMode="relative" rAng="0" ptsTypes="AA">
                                      <p:cBhvr>
                                        <p:cTn id="24" dur="750" fill="hold"/>
                                        <p:tgtEl>
                                          <p:spTgt spid="47"/>
                                        </p:tgtEl>
                                        <p:attrNameLst>
                                          <p:attrName>ppt_x</p:attrName>
                                          <p:attrName>ppt_y</p:attrName>
                                        </p:attrNameLst>
                                      </p:cBhvr>
                                      <p:rCtr x="0" y="2199"/>
                                    </p:animMotion>
                                  </p:childTnLst>
                                </p:cTn>
                              </p:par>
                              <p:par>
                                <p:cTn id="25" presetID="10" presetClass="entr" presetSubtype="0" fill="hold" grpId="0" nodeType="withEffect">
                                  <p:stCondLst>
                                    <p:cond delay="75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42" presetClass="path" presetSubtype="0" repeatCount="indefinite" fill="hold" grpId="1" nodeType="withEffect">
                                  <p:stCondLst>
                                    <p:cond delay="750"/>
                                  </p:stCondLst>
                                  <p:childTnLst>
                                    <p:animMotion origin="layout" path="M 2.82365E-6 2.22222E-6 L -0.02045 0.02269 " pathEditMode="relative" rAng="0" ptsTypes="AA">
                                      <p:cBhvr>
                                        <p:cTn id="29" dur="750" fill="hold"/>
                                        <p:tgtEl>
                                          <p:spTgt spid="49"/>
                                        </p:tgtEl>
                                        <p:attrNameLst>
                                          <p:attrName>ppt_x</p:attrName>
                                          <p:attrName>ppt_y</p:attrName>
                                        </p:attrNameLst>
                                      </p:cBhvr>
                                      <p:rCtr x="-951" y="1088"/>
                                    </p:animMotion>
                                  </p:childTnLst>
                                </p:cTn>
                              </p:par>
                              <p:par>
                                <p:cTn id="30" presetID="10" presetClass="entr" presetSubtype="0" fill="hold" grpId="0" nodeType="withEffect">
                                  <p:stCondLst>
                                    <p:cond delay="75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42" presetClass="path" presetSubtype="0" repeatCount="indefinite" fill="hold" grpId="1" nodeType="withEffect">
                                  <p:stCondLst>
                                    <p:cond delay="750"/>
                                  </p:stCondLst>
                                  <p:childTnLst>
                                    <p:animMotion origin="layout" path="M 8.56994E-7 -2.96296E-6 L -0.02071 -0.02269 " pathEditMode="relative" rAng="0" ptsTypes="AA">
                                      <p:cBhvr>
                                        <p:cTn id="34" dur="750" fill="hold"/>
                                        <p:tgtEl>
                                          <p:spTgt spid="50"/>
                                        </p:tgtEl>
                                        <p:attrNameLst>
                                          <p:attrName>ppt_x</p:attrName>
                                          <p:attrName>ppt_y</p:attrName>
                                        </p:attrNameLst>
                                      </p:cBhvr>
                                      <p:rCtr x="-1029" y="-10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5465" y="737776"/>
            <a:ext cx="13167360" cy="791755"/>
          </a:xfrm>
        </p:spPr>
        <p:txBody>
          <a:bodyPr/>
          <a:lstStyle/>
          <a:p>
            <a:r>
              <a:rPr lang="en-US" sz="6000" dirty="0" smtClean="0"/>
              <a:t>DEMO</a:t>
            </a:r>
            <a:endParaRPr lang="en-US" sz="60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4100" y="3317452"/>
            <a:ext cx="3223226" cy="209509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6505" y="3727332"/>
            <a:ext cx="2072439" cy="127534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6063" y="3551626"/>
            <a:ext cx="2199629" cy="1626753"/>
          </a:xfrm>
          <a:prstGeom prst="rect">
            <a:avLst/>
          </a:prstGeom>
        </p:spPr>
      </p:pic>
      <p:sp>
        <p:nvSpPr>
          <p:cNvPr id="10" name="Right Arrow 9"/>
          <p:cNvSpPr/>
          <p:nvPr/>
        </p:nvSpPr>
        <p:spPr>
          <a:xfrm>
            <a:off x="5486400" y="3946359"/>
            <a:ext cx="745940" cy="863815"/>
          </a:xfrm>
          <a:prstGeom prst="rightArrow">
            <a:avLst/>
          </a:prstGeom>
          <a:solidFill>
            <a:schemeClr val="accent2"/>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sp>
        <p:nvSpPr>
          <p:cNvPr id="11" name="Right Arrow 10"/>
          <p:cNvSpPr/>
          <p:nvPr/>
        </p:nvSpPr>
        <p:spPr>
          <a:xfrm>
            <a:off x="9279086" y="3933094"/>
            <a:ext cx="745940" cy="863815"/>
          </a:xfrm>
          <a:prstGeom prst="rightArrow">
            <a:avLst/>
          </a:prstGeom>
          <a:solidFill>
            <a:schemeClr val="accent2"/>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spTree>
    <p:extLst>
      <p:ext uri="{BB962C8B-B14F-4D97-AF65-F5344CB8AC3E}">
        <p14:creationId xmlns:p14="http://schemas.microsoft.com/office/powerpoint/2010/main" val="139897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521207"/>
            <a:ext cx="13167360" cy="791755"/>
          </a:xfrm>
        </p:spPr>
        <p:txBody>
          <a:bodyPr/>
          <a:lstStyle/>
          <a:p>
            <a:r>
              <a:rPr lang="en-US" sz="6000" dirty="0" smtClean="0"/>
              <a:t>Do </a:t>
            </a:r>
            <a:r>
              <a:rPr lang="en-US" sz="6000" dirty="0"/>
              <a:t>I</a:t>
            </a:r>
            <a:r>
              <a:rPr lang="en-US" sz="6000" dirty="0" smtClean="0"/>
              <a:t>t </a:t>
            </a:r>
            <a:r>
              <a:rPr lang="en-US" sz="6000" dirty="0"/>
              <a:t>Y</a:t>
            </a:r>
            <a:r>
              <a:rPr lang="en-US" sz="6000" dirty="0" smtClean="0"/>
              <a:t>ourself </a:t>
            </a:r>
            <a:r>
              <a:rPr lang="en-US" sz="6000" dirty="0"/>
              <a:t>I</a:t>
            </a:r>
            <a:r>
              <a:rPr lang="en-US" sz="6000" dirty="0" smtClean="0"/>
              <a:t>nstructions</a:t>
            </a:r>
            <a:endParaRPr lang="en-US" sz="6000" dirty="0"/>
          </a:p>
        </p:txBody>
      </p:sp>
      <p:sp>
        <p:nvSpPr>
          <p:cNvPr id="3" name="Content Placeholder 2"/>
          <p:cNvSpPr>
            <a:spLocks noGrp="1"/>
          </p:cNvSpPr>
          <p:nvPr>
            <p:ph sz="quarter" idx="10"/>
          </p:nvPr>
        </p:nvSpPr>
        <p:spPr>
          <a:xfrm>
            <a:off x="841494" y="3805335"/>
            <a:ext cx="13167360" cy="637097"/>
          </a:xfrm>
        </p:spPr>
        <p:txBody>
          <a:bodyPr/>
          <a:lstStyle/>
          <a:p>
            <a:r>
              <a:rPr lang="en-US" sz="4600" dirty="0"/>
              <a:t>http://</a:t>
            </a:r>
            <a:r>
              <a:rPr lang="en-US" sz="4600" dirty="0" err="1" smtClean="0"/>
              <a:t>tinyurl.com</a:t>
            </a:r>
            <a:r>
              <a:rPr lang="en-US" sz="4600" dirty="0" smtClean="0"/>
              <a:t>/</a:t>
            </a:r>
            <a:r>
              <a:rPr lang="en-US" sz="4600" dirty="0" err="1" smtClean="0"/>
              <a:t>hwx</a:t>
            </a:r>
            <a:r>
              <a:rPr lang="en-US" sz="4600" dirty="0" smtClean="0"/>
              <a:t>-intro-to-spark-streaming</a:t>
            </a:r>
            <a:endParaRPr lang="en-US" sz="4600" dirty="0"/>
          </a:p>
        </p:txBody>
      </p:sp>
    </p:spTree>
    <p:extLst>
      <p:ext uri="{BB962C8B-B14F-4D97-AF65-F5344CB8AC3E}">
        <p14:creationId xmlns:p14="http://schemas.microsoft.com/office/powerpoint/2010/main" val="162662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1718570" y="2425530"/>
            <a:ext cx="13194792" cy="2092881"/>
          </a:xfrm>
        </p:spPr>
        <p:txBody>
          <a:bodyPr/>
          <a:lstStyle/>
          <a:p>
            <a:r>
              <a:rPr lang="en-US" dirty="0" smtClean="0"/>
              <a:t>Thanks!</a:t>
            </a:r>
            <a:br>
              <a:rPr lang="en-US" dirty="0" smtClean="0"/>
            </a:br>
            <a:r>
              <a:rPr lang="en-US" sz="4000" dirty="0" smtClean="0">
                <a:solidFill>
                  <a:schemeClr val="accent6"/>
                </a:solidFill>
              </a:rPr>
              <a:t>T: @</a:t>
            </a:r>
            <a:r>
              <a:rPr lang="en-US" sz="4000" dirty="0" err="1" smtClean="0">
                <a:solidFill>
                  <a:schemeClr val="accent6"/>
                </a:solidFill>
              </a:rPr>
              <a:t>RobHryniewicz</a:t>
            </a:r>
            <a:r>
              <a:rPr lang="en-US" sz="4000" dirty="0" smtClean="0">
                <a:solidFill>
                  <a:schemeClr val="accent6"/>
                </a:solidFill>
              </a:rPr>
              <a:t/>
            </a:r>
            <a:br>
              <a:rPr lang="en-US" sz="4000" dirty="0" smtClean="0">
                <a:solidFill>
                  <a:schemeClr val="accent6"/>
                </a:solidFill>
              </a:rPr>
            </a:br>
            <a:r>
              <a:rPr lang="en-US" sz="4000" dirty="0" smtClean="0">
                <a:solidFill>
                  <a:schemeClr val="accent6"/>
                </a:solidFill>
              </a:rPr>
              <a:t>E: </a:t>
            </a:r>
            <a:r>
              <a:rPr lang="en-US" sz="4000" dirty="0" err="1" smtClean="0">
                <a:solidFill>
                  <a:schemeClr val="accent6"/>
                </a:solidFill>
              </a:rPr>
              <a:t>rhryniewicz@hortonworks.com</a:t>
            </a:r>
            <a:endParaRPr lang="en-US" sz="4000" dirty="0">
              <a:solidFill>
                <a:schemeClr val="accent6"/>
              </a:solidFill>
            </a:endParaRPr>
          </a:p>
        </p:txBody>
      </p:sp>
    </p:spTree>
    <p:extLst>
      <p:ext uri="{BB962C8B-B14F-4D97-AF65-F5344CB8AC3E}">
        <p14:creationId xmlns:p14="http://schemas.microsoft.com/office/powerpoint/2010/main" val="65732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Extra Slides</a:t>
            </a:r>
            <a:endParaRPr lang="en-US" dirty="0"/>
          </a:p>
        </p:txBody>
      </p:sp>
    </p:spTree>
    <p:extLst>
      <p:ext uri="{BB962C8B-B14F-4D97-AF65-F5344CB8AC3E}">
        <p14:creationId xmlns:p14="http://schemas.microsoft.com/office/powerpoint/2010/main" val="96986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Receiver Reliability</a:t>
            </a:r>
            <a:endParaRPr lang="en-US" dirty="0"/>
          </a:p>
        </p:txBody>
      </p:sp>
      <p:sp>
        <p:nvSpPr>
          <p:cNvPr id="3" name="Content Placeholder 2"/>
          <p:cNvSpPr>
            <a:spLocks noGrp="1"/>
          </p:cNvSpPr>
          <p:nvPr>
            <p:ph sz="quarter" idx="10"/>
          </p:nvPr>
        </p:nvSpPr>
        <p:spPr>
          <a:xfrm>
            <a:off x="841494" y="2305050"/>
            <a:ext cx="13167360" cy="2837700"/>
          </a:xfrm>
        </p:spPr>
        <p:txBody>
          <a:bodyPr/>
          <a:lstStyle/>
          <a:p>
            <a:r>
              <a:rPr lang="en-US" b="1" dirty="0"/>
              <a:t>Reliable Receiver</a:t>
            </a:r>
            <a:r>
              <a:rPr lang="en-US" dirty="0"/>
              <a:t> -  correctly </a:t>
            </a:r>
            <a:r>
              <a:rPr lang="en-US" b="1" dirty="0"/>
              <a:t>sends acknowledgment </a:t>
            </a:r>
            <a:r>
              <a:rPr lang="en-US" dirty="0" smtClean="0"/>
              <a:t>(</a:t>
            </a:r>
            <a:r>
              <a:rPr lang="en-US" dirty="0" err="1" smtClean="0"/>
              <a:t>ack</a:t>
            </a:r>
            <a:r>
              <a:rPr lang="en-US" dirty="0" smtClean="0"/>
              <a:t>) to </a:t>
            </a:r>
            <a:r>
              <a:rPr lang="en-US" dirty="0"/>
              <a:t>a reliable source when the data has been received and stored in Spark with replication.</a:t>
            </a:r>
          </a:p>
          <a:p>
            <a:r>
              <a:rPr lang="en-US" b="1" dirty="0"/>
              <a:t>Unreliable Receiver</a:t>
            </a:r>
            <a:r>
              <a:rPr lang="en-US" dirty="0"/>
              <a:t> - </a:t>
            </a:r>
            <a:r>
              <a:rPr lang="en-US" dirty="0" smtClean="0"/>
              <a:t>does</a:t>
            </a:r>
            <a:r>
              <a:rPr lang="en-US" dirty="0"/>
              <a:t> </a:t>
            </a:r>
            <a:r>
              <a:rPr lang="en-US" i="1" u="sng" dirty="0"/>
              <a:t>not</a:t>
            </a:r>
            <a:r>
              <a:rPr lang="en-US" dirty="0"/>
              <a:t> send acknowledgment to a </a:t>
            </a:r>
            <a:r>
              <a:rPr lang="en-US" dirty="0" smtClean="0"/>
              <a:t>source</a:t>
            </a:r>
          </a:p>
          <a:p>
            <a:pPr lvl="1"/>
            <a:r>
              <a:rPr lang="en-US" dirty="0" smtClean="0"/>
              <a:t>Typical for sources where:</a:t>
            </a:r>
          </a:p>
          <a:p>
            <a:pPr lvl="2"/>
            <a:r>
              <a:rPr lang="en-US" dirty="0" smtClean="0"/>
              <a:t>No support for acknowledgments</a:t>
            </a:r>
          </a:p>
          <a:p>
            <a:pPr lvl="2"/>
            <a:r>
              <a:rPr lang="en-US" dirty="0" smtClean="0"/>
              <a:t>No need</a:t>
            </a:r>
            <a:endParaRPr lang="en-US" dirty="0"/>
          </a:p>
        </p:txBody>
      </p:sp>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77427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2833" y="681635"/>
            <a:ext cx="13167360" cy="470898"/>
          </a:xfrm>
        </p:spPr>
        <p:txBody>
          <a:bodyPr/>
          <a:lstStyle/>
          <a:p>
            <a:r>
              <a:rPr lang="en-US" dirty="0" smtClean="0"/>
              <a:t>Approach 1: Receiver Approach</a:t>
            </a:r>
            <a:endParaRPr lang="en-US" dirty="0"/>
          </a:p>
        </p:txBody>
      </p:sp>
      <p:sp>
        <p:nvSpPr>
          <p:cNvPr id="3" name="Content Placeholder 2"/>
          <p:cNvSpPr>
            <a:spLocks noGrp="1"/>
          </p:cNvSpPr>
          <p:nvPr>
            <p:ph sz="quarter" idx="10"/>
          </p:nvPr>
        </p:nvSpPr>
        <p:spPr>
          <a:xfrm>
            <a:off x="841493" y="1752600"/>
            <a:ext cx="13564971" cy="3533275"/>
          </a:xfrm>
        </p:spPr>
        <p:txBody>
          <a:bodyPr/>
          <a:lstStyle/>
          <a:p>
            <a:r>
              <a:rPr lang="en-US" dirty="0" smtClean="0"/>
              <a:t>Implemented using Kafka high-level consumer API</a:t>
            </a:r>
          </a:p>
          <a:p>
            <a:r>
              <a:rPr lang="en-US" dirty="0" smtClean="0"/>
              <a:t>Data received from Kafka stored in Spark executors</a:t>
            </a:r>
          </a:p>
          <a:p>
            <a:r>
              <a:rPr lang="en-US" dirty="0" smtClean="0"/>
              <a:t>Under default </a:t>
            </a:r>
            <a:r>
              <a:rPr lang="en-US" dirty="0" err="1" smtClean="0"/>
              <a:t>config</a:t>
            </a:r>
            <a:r>
              <a:rPr lang="en-US" dirty="0" smtClean="0"/>
              <a:t> can</a:t>
            </a:r>
            <a:r>
              <a:rPr lang="en-US" b="1" dirty="0" smtClean="0"/>
              <a:t> loose data</a:t>
            </a:r>
          </a:p>
          <a:p>
            <a:pPr lvl="1"/>
            <a:r>
              <a:rPr lang="en-US" sz="2800" dirty="0" smtClean="0"/>
              <a:t>To ensure zero-data loss </a:t>
            </a:r>
            <a:r>
              <a:rPr lang="en-US" sz="2800" b="1" dirty="0" smtClean="0"/>
              <a:t>enable</a:t>
            </a:r>
            <a:r>
              <a:rPr lang="en-US" sz="2800" dirty="0" smtClean="0"/>
              <a:t> </a:t>
            </a:r>
            <a:r>
              <a:rPr lang="en-US" sz="2800" b="1" dirty="0"/>
              <a:t>Write Ahead </a:t>
            </a:r>
            <a:r>
              <a:rPr lang="en-US" sz="2800" b="1" dirty="0" smtClean="0"/>
              <a:t>Logs  </a:t>
            </a:r>
            <a:r>
              <a:rPr lang="en-US" sz="2800" dirty="0" smtClean="0"/>
              <a:t>(at least-once semantics)</a:t>
            </a:r>
          </a:p>
          <a:p>
            <a:pPr lvl="2"/>
            <a:r>
              <a:rPr lang="en-US" dirty="0"/>
              <a:t>S</a:t>
            </a:r>
            <a:r>
              <a:rPr lang="en-US" dirty="0" smtClean="0"/>
              <a:t>aves data to distributed file system HDFS, S3,</a:t>
            </a:r>
            <a:r>
              <a:rPr lang="is-IS" dirty="0" smtClean="0"/>
              <a:t>…</a:t>
            </a:r>
          </a:p>
          <a:p>
            <a:pPr lvl="2"/>
            <a:r>
              <a:rPr lang="en-US" dirty="0" smtClean="0"/>
              <a:t>B</a:t>
            </a:r>
            <a:r>
              <a:rPr lang="is-IS" dirty="0" smtClean="0"/>
              <a:t>ut data replicated twice... </a:t>
            </a:r>
            <a:r>
              <a:rPr lang="en-US" dirty="0"/>
              <a:t>o</a:t>
            </a:r>
            <a:r>
              <a:rPr lang="is-IS" dirty="0" smtClean="0"/>
              <a:t>nce by Kafka &amp; once by Write Ahead Log</a:t>
            </a:r>
          </a:p>
          <a:p>
            <a:pPr lvl="1"/>
            <a:endParaRPr lang="en-US" b="1" dirty="0"/>
          </a:p>
        </p:txBody>
      </p:sp>
    </p:spTree>
    <p:extLst>
      <p:ext uri="{BB962C8B-B14F-4D97-AF65-F5344CB8AC3E}">
        <p14:creationId xmlns:p14="http://schemas.microsoft.com/office/powerpoint/2010/main" val="28820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81635"/>
            <a:ext cx="13167360" cy="470898"/>
          </a:xfrm>
        </p:spPr>
        <p:txBody>
          <a:bodyPr/>
          <a:lstStyle/>
          <a:p>
            <a:r>
              <a:rPr lang="en-US" dirty="0" smtClean="0"/>
              <a:t>Approach 2: Direct </a:t>
            </a:r>
            <a:r>
              <a:rPr lang="en-US" dirty="0"/>
              <a:t>Approach (No Receivers</a:t>
            </a:r>
            <a:r>
              <a:rPr lang="en-US" dirty="0" smtClean="0"/>
              <a:t>)</a:t>
            </a:r>
            <a:endParaRPr lang="en-US" dirty="0"/>
          </a:p>
        </p:txBody>
      </p:sp>
      <p:sp>
        <p:nvSpPr>
          <p:cNvPr id="3" name="Content Placeholder 2"/>
          <p:cNvSpPr>
            <a:spLocks noGrp="1"/>
          </p:cNvSpPr>
          <p:nvPr>
            <p:ph sz="quarter" idx="10"/>
          </p:nvPr>
        </p:nvSpPr>
        <p:spPr>
          <a:xfrm>
            <a:off x="841494" y="1360714"/>
            <a:ext cx="13167360" cy="7371249"/>
          </a:xfrm>
        </p:spPr>
        <p:txBody>
          <a:bodyPr/>
          <a:lstStyle/>
          <a:p>
            <a:r>
              <a:rPr lang="en-US" dirty="0" smtClean="0"/>
              <a:t>Available since Spark 1.3 (Python API since Spark 1.4)</a:t>
            </a:r>
          </a:p>
          <a:p>
            <a:r>
              <a:rPr lang="en-US" dirty="0" smtClean="0"/>
              <a:t>Ensures stronger end-to-end guarantees</a:t>
            </a:r>
          </a:p>
          <a:p>
            <a:r>
              <a:rPr lang="en-US" dirty="0" smtClean="0"/>
              <a:t>Periodically queries Kafka for new data (latest offsets in each topic &amp; partition) and then defines offset ranges to process in each batch</a:t>
            </a:r>
          </a:p>
          <a:p>
            <a:r>
              <a:rPr lang="en-US" dirty="0" smtClean="0"/>
              <a:t>Advantages over approach 1 (i.e. Receiver based)</a:t>
            </a:r>
          </a:p>
          <a:p>
            <a:pPr lvl="1"/>
            <a:r>
              <a:rPr lang="en-US" sz="2800" dirty="0" smtClean="0"/>
              <a:t>Simplified Parallelism</a:t>
            </a:r>
          </a:p>
          <a:p>
            <a:pPr lvl="2"/>
            <a:r>
              <a:rPr lang="en-US" dirty="0" smtClean="0"/>
              <a:t>No need to create multiple input Kafka streams &amp; union them</a:t>
            </a:r>
          </a:p>
          <a:p>
            <a:pPr lvl="2"/>
            <a:r>
              <a:rPr lang="en-US" dirty="0" smtClean="0"/>
              <a:t>One-to-one mapping between RDD partitions and Kafka partitions to consume</a:t>
            </a:r>
          </a:p>
          <a:p>
            <a:pPr lvl="2"/>
            <a:r>
              <a:rPr lang="en-US" dirty="0" smtClean="0"/>
              <a:t>Easier to understand &amp; tune</a:t>
            </a:r>
          </a:p>
          <a:p>
            <a:pPr lvl="1"/>
            <a:r>
              <a:rPr lang="en-US" sz="2800" dirty="0" smtClean="0"/>
              <a:t>Efficiency – no need to store data in a Write Ahead Log</a:t>
            </a:r>
          </a:p>
          <a:p>
            <a:pPr lvl="2"/>
            <a:r>
              <a:rPr lang="en-US" sz="2400" dirty="0" smtClean="0"/>
              <a:t>Messages can be recovered from Kafka</a:t>
            </a:r>
          </a:p>
          <a:p>
            <a:pPr lvl="1"/>
            <a:r>
              <a:rPr lang="en-US" sz="2800" dirty="0" smtClean="0"/>
              <a:t>Exactly-once semantics (each record received exactly once)</a:t>
            </a:r>
          </a:p>
          <a:p>
            <a:pPr lvl="2"/>
            <a:r>
              <a:rPr lang="en-US" sz="2400" dirty="0" smtClean="0"/>
              <a:t>Does not use Zookeeper </a:t>
            </a:r>
          </a:p>
          <a:p>
            <a:pPr lvl="3"/>
            <a:r>
              <a:rPr lang="en-US" sz="2400" dirty="0" smtClean="0"/>
              <a:t>eliminated inconsistencies between</a:t>
            </a:r>
            <a:r>
              <a:rPr lang="en-US" sz="2400" dirty="0"/>
              <a:t> </a:t>
            </a:r>
            <a:r>
              <a:rPr lang="en-US" sz="2400" dirty="0" smtClean="0"/>
              <a:t>Spark Streaming and Zookeeper/Kafka</a:t>
            </a:r>
            <a:endParaRPr lang="en-US" sz="2400" dirty="0"/>
          </a:p>
          <a:p>
            <a:pPr lvl="1"/>
            <a:endParaRPr lang="en-US" sz="2800" dirty="0" smtClean="0"/>
          </a:p>
        </p:txBody>
      </p:sp>
      <p:sp>
        <p:nvSpPr>
          <p:cNvPr id="4" name="Rounded Rectangle 3"/>
          <p:cNvSpPr/>
          <p:nvPr/>
        </p:nvSpPr>
        <p:spPr>
          <a:xfrm rot="20420092">
            <a:off x="9907766" y="934153"/>
            <a:ext cx="3224728" cy="853122"/>
          </a:xfrm>
          <a:prstGeom prst="roundRect">
            <a:avLst/>
          </a:prstGeom>
          <a:solidFill>
            <a:schemeClr val="accent5"/>
          </a:solidFill>
          <a:ln w="127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3400" dirty="0" smtClean="0">
                <a:solidFill>
                  <a:schemeClr val="bg2"/>
                </a:solidFill>
              </a:rPr>
              <a:t>Use this one!</a:t>
            </a:r>
          </a:p>
        </p:txBody>
      </p:sp>
    </p:spTree>
    <p:extLst>
      <p:ext uri="{BB962C8B-B14F-4D97-AF65-F5344CB8AC3E}">
        <p14:creationId xmlns:p14="http://schemas.microsoft.com/office/powerpoint/2010/main" val="128024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 Help</a:t>
            </a:r>
            <a:endParaRPr lang="en-US" dirty="0"/>
          </a:p>
        </p:txBody>
      </p:sp>
    </p:spTree>
    <p:extLst>
      <p:ext uri="{BB962C8B-B14F-4D97-AF65-F5344CB8AC3E}">
        <p14:creationId xmlns:p14="http://schemas.microsoft.com/office/powerpoint/2010/main" val="160639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 Commands</a:t>
            </a:r>
            <a:endParaRPr lang="en-US" dirty="0"/>
          </a:p>
        </p:txBody>
      </p:sp>
      <p:sp>
        <p:nvSpPr>
          <p:cNvPr id="3" name="Content Placeholder 2"/>
          <p:cNvSpPr>
            <a:spLocks noGrp="1"/>
          </p:cNvSpPr>
          <p:nvPr>
            <p:ph sz="quarter" idx="10"/>
          </p:nvPr>
        </p:nvSpPr>
        <p:spPr>
          <a:xfrm>
            <a:off x="841494" y="1752600"/>
            <a:ext cx="13167360" cy="4302716"/>
          </a:xfrm>
        </p:spPr>
        <p:txBody>
          <a:bodyPr/>
          <a:lstStyle/>
          <a:p>
            <a:r>
              <a:rPr lang="en-US" dirty="0" err="1" smtClean="0"/>
              <a:t>NiFi</a:t>
            </a:r>
            <a:r>
              <a:rPr lang="en-US" dirty="0" smtClean="0"/>
              <a:t>: 127.0.0.1:9090/</a:t>
            </a:r>
            <a:r>
              <a:rPr lang="en-US" dirty="0" err="1" smtClean="0"/>
              <a:t>nifi</a:t>
            </a:r>
            <a:endParaRPr lang="en-US" dirty="0" smtClean="0"/>
          </a:p>
          <a:p>
            <a:r>
              <a:rPr lang="en-US" dirty="0" smtClean="0"/>
              <a:t>Shell: 127.0.0.1:4200</a:t>
            </a:r>
          </a:p>
          <a:p>
            <a:pPr lvl="1"/>
            <a:r>
              <a:rPr lang="en-US" dirty="0" smtClean="0"/>
              <a:t>Start Spark Streaming</a:t>
            </a:r>
          </a:p>
          <a:p>
            <a:pPr lvl="2"/>
            <a:r>
              <a:rPr lang="en-US" dirty="0" smtClean="0"/>
              <a:t># cd </a:t>
            </a:r>
            <a:r>
              <a:rPr lang="en-US" dirty="0"/>
              <a:t>/</a:t>
            </a:r>
            <a:r>
              <a:rPr lang="en-US" dirty="0" smtClean="0"/>
              <a:t>root/</a:t>
            </a:r>
            <a:r>
              <a:rPr lang="en-US" dirty="0" err="1" smtClean="0"/>
              <a:t>nifi_spark_streaming_demo</a:t>
            </a:r>
            <a:endParaRPr lang="en-US" dirty="0" smtClean="0"/>
          </a:p>
          <a:p>
            <a:pPr lvl="2"/>
            <a:r>
              <a:rPr lang="en-US" dirty="0" smtClean="0"/>
              <a:t># </a:t>
            </a:r>
            <a:r>
              <a:rPr lang="en-US" dirty="0" err="1" smtClean="0"/>
              <a:t>sh</a:t>
            </a:r>
            <a:r>
              <a:rPr lang="en-US" dirty="0" smtClean="0"/>
              <a:t> </a:t>
            </a:r>
            <a:r>
              <a:rPr lang="en-US" dirty="0" err="1" smtClean="0"/>
              <a:t>kafka_test.sh</a:t>
            </a:r>
            <a:endParaRPr lang="en-US" dirty="0" smtClean="0"/>
          </a:p>
          <a:p>
            <a:pPr lvl="1"/>
            <a:r>
              <a:rPr lang="en-US" dirty="0" smtClean="0"/>
              <a:t>Check logs</a:t>
            </a:r>
          </a:p>
          <a:p>
            <a:pPr lvl="2"/>
            <a:r>
              <a:rPr lang="en-US" dirty="0" smtClean="0"/>
              <a:t># </a:t>
            </a:r>
            <a:r>
              <a:rPr lang="en-US" dirty="0" err="1"/>
              <a:t>hadoop</a:t>
            </a:r>
            <a:r>
              <a:rPr lang="en-US" dirty="0"/>
              <a:t> fs -ls /user/</a:t>
            </a:r>
            <a:r>
              <a:rPr lang="en-US" dirty="0" err="1"/>
              <a:t>nifi</a:t>
            </a:r>
            <a:r>
              <a:rPr lang="en-US" dirty="0"/>
              <a:t>/</a:t>
            </a:r>
            <a:r>
              <a:rPr lang="en-US" dirty="0" err="1"/>
              <a:t>raw_logs</a:t>
            </a:r>
            <a:r>
              <a:rPr lang="en-US" dirty="0"/>
              <a:t>/ | sort -</a:t>
            </a:r>
            <a:r>
              <a:rPr lang="en-US" dirty="0" smtClean="0"/>
              <a:t>k6,7</a:t>
            </a:r>
          </a:p>
          <a:p>
            <a:pPr lvl="1"/>
            <a:r>
              <a:rPr lang="en-US" dirty="0" smtClean="0"/>
              <a:t>Check sample log</a:t>
            </a:r>
          </a:p>
          <a:p>
            <a:pPr lvl="2"/>
            <a:r>
              <a:rPr lang="en-US" dirty="0" smtClean="0"/>
              <a:t># </a:t>
            </a:r>
            <a:r>
              <a:rPr lang="en-US" dirty="0" err="1"/>
              <a:t>hadoop</a:t>
            </a:r>
            <a:r>
              <a:rPr lang="en-US" dirty="0"/>
              <a:t> fs -cat /user/</a:t>
            </a:r>
            <a:r>
              <a:rPr lang="en-US" dirty="0" err="1"/>
              <a:t>nifi</a:t>
            </a:r>
            <a:r>
              <a:rPr lang="en-US" dirty="0"/>
              <a:t>/</a:t>
            </a:r>
            <a:r>
              <a:rPr lang="en-US" dirty="0" err="1"/>
              <a:t>raw_logs</a:t>
            </a:r>
            <a:r>
              <a:rPr lang="en-US" dirty="0"/>
              <a:t>/313708703806190</a:t>
            </a:r>
          </a:p>
        </p:txBody>
      </p:sp>
    </p:spTree>
    <p:extLst>
      <p:ext uri="{BB962C8B-B14F-4D97-AF65-F5344CB8AC3E}">
        <p14:creationId xmlns:p14="http://schemas.microsoft.com/office/powerpoint/2010/main" val="1989246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235" y="0"/>
            <a:ext cx="13576342" cy="1219200"/>
          </a:xfrm>
          <a:prstGeom prst="rect">
            <a:avLst/>
          </a:prstGeom>
        </p:spPr>
        <p:txBody>
          <a:bodyPr>
            <a:noAutofit/>
          </a:bodyPr>
          <a:lstStyle/>
          <a:p>
            <a:r>
              <a:rPr lang="en-US" dirty="0" smtClean="0">
                <a:solidFill>
                  <a:schemeClr val="bg1"/>
                </a:solidFill>
              </a:rPr>
              <a:t>What is Stream Processing?</a:t>
            </a:r>
            <a:endParaRPr lang="en-US" dirty="0">
              <a:solidFill>
                <a:schemeClr val="bg1"/>
              </a:solidFill>
            </a:endParaRPr>
          </a:p>
        </p:txBody>
      </p:sp>
      <p:sp>
        <p:nvSpPr>
          <p:cNvPr id="4" name="Content Placeholder 1"/>
          <p:cNvSpPr txBox="1">
            <a:spLocks/>
          </p:cNvSpPr>
          <p:nvPr/>
        </p:nvSpPr>
        <p:spPr>
          <a:xfrm>
            <a:off x="5045353" y="1913739"/>
            <a:ext cx="7969908" cy="3437908"/>
          </a:xfrm>
          <a:prstGeom prst="rect">
            <a:avLst/>
          </a:prstGeom>
        </p:spPr>
        <p:txBody>
          <a:bodyPr/>
          <a:lstStyle>
            <a:lvl1pPr marL="342871" indent="-342871" algn="l" defTabSz="457161" rtl="0" eaLnBrk="1" fontAlgn="base" hangingPunct="1">
              <a:spcBef>
                <a:spcPct val="20000"/>
              </a:spcBef>
              <a:spcAft>
                <a:spcPct val="0"/>
              </a:spcAft>
              <a:buFont typeface="Arial" charset="0"/>
              <a:buChar char="•"/>
              <a:defRPr sz="3200" kern="1200">
                <a:solidFill>
                  <a:schemeClr val="tx1"/>
                </a:solidFill>
                <a:latin typeface="+mn-lt"/>
                <a:ea typeface="ヒラギノ角ゴ Pro W3" charset="-128"/>
                <a:cs typeface="ヒラギノ角ゴ Pro W3" charset="-128"/>
              </a:defRPr>
            </a:lvl1pPr>
            <a:lvl2pPr marL="742889" indent="-285726" algn="l" defTabSz="457161"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2pPr>
            <a:lvl3pPr marL="1142904" indent="-228581" algn="l" defTabSz="457161" rtl="0" eaLnBrk="1" fontAlgn="base" hangingPunct="1">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067" indent="-228581" algn="l" defTabSz="457161"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4pPr>
            <a:lvl5pPr marL="2057229" indent="-228581" algn="l" defTabSz="457161"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5pPr>
            <a:lvl6pPr marL="2514391" indent="-228581" algn="l" defTabSz="457161" rtl="0" eaLnBrk="1" latinLnBrk="0" hangingPunct="1">
              <a:spcBef>
                <a:spcPct val="20000"/>
              </a:spcBef>
              <a:buFont typeface="Arial"/>
              <a:buChar char="•"/>
              <a:defRPr sz="2000" kern="1200">
                <a:solidFill>
                  <a:schemeClr val="tx1"/>
                </a:solidFill>
                <a:latin typeface="+mn-lt"/>
                <a:ea typeface="+mn-ea"/>
                <a:cs typeface="+mn-cs"/>
              </a:defRPr>
            </a:lvl6pPr>
            <a:lvl7pPr marL="2971552" indent="-228581" algn="l" defTabSz="457161" rtl="0" eaLnBrk="1" latinLnBrk="0" hangingPunct="1">
              <a:spcBef>
                <a:spcPct val="20000"/>
              </a:spcBef>
              <a:buFont typeface="Arial"/>
              <a:buChar char="•"/>
              <a:defRPr sz="2000" kern="1200">
                <a:solidFill>
                  <a:schemeClr val="tx1"/>
                </a:solidFill>
                <a:latin typeface="+mn-lt"/>
                <a:ea typeface="+mn-ea"/>
                <a:cs typeface="+mn-cs"/>
              </a:defRPr>
            </a:lvl7pPr>
            <a:lvl8pPr marL="3428715" indent="-228581" algn="l" defTabSz="457161" rtl="0" eaLnBrk="1" latinLnBrk="0" hangingPunct="1">
              <a:spcBef>
                <a:spcPct val="20000"/>
              </a:spcBef>
              <a:buFont typeface="Arial"/>
              <a:buChar char="•"/>
              <a:defRPr sz="2000" kern="1200">
                <a:solidFill>
                  <a:schemeClr val="tx1"/>
                </a:solidFill>
                <a:latin typeface="+mn-lt"/>
                <a:ea typeface="+mn-ea"/>
                <a:cs typeface="+mn-cs"/>
              </a:defRPr>
            </a:lvl8pPr>
            <a:lvl9pPr marL="3885876" indent="-228581" algn="l" defTabSz="457161"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solidFill>
                  <a:schemeClr val="accent1"/>
                </a:solidFill>
              </a:rPr>
              <a:t>Batch Processing</a:t>
            </a:r>
            <a:endParaRPr lang="en-US" sz="2400" dirty="0">
              <a:solidFill>
                <a:schemeClr val="bg1">
                  <a:lumMod val="75000"/>
                  <a:lumOff val="25000"/>
                </a:schemeClr>
              </a:solidFill>
            </a:endParaRPr>
          </a:p>
          <a:p>
            <a:pPr marL="0" indent="0">
              <a:buNone/>
            </a:pPr>
            <a:r>
              <a:rPr lang="en-US" sz="1920" dirty="0">
                <a:solidFill>
                  <a:schemeClr val="bg1">
                    <a:lumMod val="75000"/>
                    <a:lumOff val="25000"/>
                  </a:schemeClr>
                </a:solidFill>
              </a:rPr>
              <a:t>Ability to process and analyze data at-rest (stored data)</a:t>
            </a:r>
          </a:p>
          <a:p>
            <a:pPr marL="0" indent="0">
              <a:buNone/>
            </a:pPr>
            <a:r>
              <a:rPr lang="en-US" sz="1920" dirty="0">
                <a:solidFill>
                  <a:schemeClr val="bg1">
                    <a:lumMod val="75000"/>
                    <a:lumOff val="25000"/>
                  </a:schemeClr>
                </a:solidFill>
              </a:rPr>
              <a:t>Request-based, bulk evaluation and short-lived processing</a:t>
            </a:r>
          </a:p>
          <a:p>
            <a:pPr marL="0" indent="0">
              <a:buNone/>
            </a:pPr>
            <a:r>
              <a:rPr lang="en-US" sz="1920" dirty="0">
                <a:solidFill>
                  <a:schemeClr val="bg1">
                    <a:lumMod val="75000"/>
                    <a:lumOff val="25000"/>
                  </a:schemeClr>
                </a:solidFill>
              </a:rPr>
              <a:t>Enabler for </a:t>
            </a:r>
            <a:r>
              <a:rPr lang="en-US" sz="1920" b="1" dirty="0">
                <a:solidFill>
                  <a:schemeClr val="bg1">
                    <a:lumMod val="75000"/>
                    <a:lumOff val="25000"/>
                  </a:schemeClr>
                </a:solidFill>
              </a:rPr>
              <a:t>Retrospective, Reactive and On-demand Analytics</a:t>
            </a:r>
          </a:p>
          <a:p>
            <a:pPr marL="0" indent="0">
              <a:spcBef>
                <a:spcPts val="1296"/>
              </a:spcBef>
              <a:buNone/>
            </a:pPr>
            <a:r>
              <a:rPr lang="en-US" sz="2400" b="1" dirty="0">
                <a:solidFill>
                  <a:schemeClr val="accent1"/>
                </a:solidFill>
              </a:rPr>
              <a:t>Stream Processing</a:t>
            </a:r>
            <a:endParaRPr lang="en-US" sz="2400" dirty="0">
              <a:solidFill>
                <a:schemeClr val="bg1">
                  <a:lumMod val="75000"/>
                  <a:lumOff val="25000"/>
                </a:schemeClr>
              </a:solidFill>
            </a:endParaRPr>
          </a:p>
          <a:p>
            <a:pPr marL="0" indent="0">
              <a:buNone/>
            </a:pPr>
            <a:r>
              <a:rPr lang="en-US" sz="1920" dirty="0">
                <a:solidFill>
                  <a:schemeClr val="bg1">
                    <a:lumMod val="75000"/>
                    <a:lumOff val="25000"/>
                  </a:schemeClr>
                </a:solidFill>
              </a:rPr>
              <a:t>Ability to ingest, process and analyze data in-motion in </a:t>
            </a:r>
            <a:r>
              <a:rPr lang="en-US" sz="1920" dirty="0" smtClean="0">
                <a:solidFill>
                  <a:schemeClr val="bg1">
                    <a:lumMod val="75000"/>
                    <a:lumOff val="25000"/>
                  </a:schemeClr>
                </a:solidFill>
              </a:rPr>
              <a:t>real- or near-real-time</a:t>
            </a:r>
            <a:endParaRPr lang="en-US" sz="1920" dirty="0">
              <a:solidFill>
                <a:schemeClr val="bg1">
                  <a:lumMod val="75000"/>
                  <a:lumOff val="25000"/>
                </a:schemeClr>
              </a:solidFill>
            </a:endParaRPr>
          </a:p>
          <a:p>
            <a:pPr marL="0" indent="0">
              <a:buNone/>
            </a:pPr>
            <a:r>
              <a:rPr lang="en-US" sz="1920" dirty="0" smtClean="0">
                <a:solidFill>
                  <a:schemeClr val="bg1">
                    <a:lumMod val="75000"/>
                    <a:lumOff val="25000"/>
                  </a:schemeClr>
                </a:solidFill>
              </a:rPr>
              <a:t>Event or micro-batch driven</a:t>
            </a:r>
            <a:r>
              <a:rPr lang="en-US" sz="1920" dirty="0">
                <a:solidFill>
                  <a:schemeClr val="bg1">
                    <a:lumMod val="75000"/>
                    <a:lumOff val="25000"/>
                  </a:schemeClr>
                </a:solidFill>
              </a:rPr>
              <a:t>, continuous evaluation and long-lived processing</a:t>
            </a:r>
          </a:p>
          <a:p>
            <a:pPr marL="0" indent="0">
              <a:buNone/>
            </a:pPr>
            <a:r>
              <a:rPr lang="en-US" sz="1920" dirty="0">
                <a:solidFill>
                  <a:schemeClr val="bg1">
                    <a:lumMod val="75000"/>
                    <a:lumOff val="25000"/>
                  </a:schemeClr>
                </a:solidFill>
              </a:rPr>
              <a:t>Enabler for </a:t>
            </a:r>
            <a:r>
              <a:rPr lang="en-US" sz="1920" b="1" dirty="0">
                <a:solidFill>
                  <a:schemeClr val="bg1">
                    <a:lumMod val="75000"/>
                    <a:lumOff val="25000"/>
                  </a:schemeClr>
                </a:solidFill>
              </a:rPr>
              <a:t>real-time Prospective, Proactive and Predictive Analytics </a:t>
            </a:r>
            <a:r>
              <a:rPr lang="en-US" sz="1920" dirty="0">
                <a:solidFill>
                  <a:schemeClr val="bg1">
                    <a:lumMod val="75000"/>
                    <a:lumOff val="25000"/>
                  </a:schemeClr>
                </a:solidFill>
              </a:rPr>
              <a:t> for Next Best Action</a:t>
            </a:r>
          </a:p>
          <a:p>
            <a:pPr marL="0" indent="0">
              <a:buNone/>
            </a:pPr>
            <a:endParaRPr lang="en-US" sz="1920" b="1" dirty="0">
              <a:solidFill>
                <a:schemeClr val="accent1"/>
              </a:solidFill>
            </a:endParaRPr>
          </a:p>
          <a:p>
            <a:pPr marL="0" indent="0">
              <a:buNone/>
            </a:pPr>
            <a:endParaRPr lang="en-US" sz="1920" b="1" dirty="0">
              <a:solidFill>
                <a:schemeClr val="accent1"/>
              </a:solidFill>
            </a:endParaRPr>
          </a:p>
          <a:p>
            <a:pPr marL="0" indent="0">
              <a:buNone/>
            </a:pPr>
            <a:endParaRPr lang="en-US" sz="1920" dirty="0">
              <a:solidFill>
                <a:schemeClr val="bg1">
                  <a:lumMod val="75000"/>
                  <a:lumOff val="25000"/>
                </a:schemeClr>
              </a:solidFill>
            </a:endParaRPr>
          </a:p>
          <a:p>
            <a:pPr marL="0" indent="0">
              <a:spcBef>
                <a:spcPts val="1296"/>
              </a:spcBef>
              <a:buNone/>
            </a:pPr>
            <a:endParaRPr lang="en-US" sz="1920" b="1" dirty="0">
              <a:solidFill>
                <a:schemeClr val="bg1">
                  <a:lumMod val="75000"/>
                  <a:lumOff val="25000"/>
                </a:schemeClr>
              </a:solidFill>
            </a:endParaRPr>
          </a:p>
        </p:txBody>
      </p:sp>
      <p:pic>
        <p:nvPicPr>
          <p:cNvPr id="5" name="Shape 191"/>
          <p:cNvPicPr preferRelativeResize="0"/>
          <p:nvPr/>
        </p:nvPicPr>
        <p:blipFill>
          <a:blip r:embed="rId3">
            <a:alphaModFix/>
          </a:blip>
          <a:stretch>
            <a:fillRect/>
          </a:stretch>
        </p:blipFill>
        <p:spPr>
          <a:xfrm>
            <a:off x="733235" y="1913739"/>
            <a:ext cx="3997660" cy="2781256"/>
          </a:xfrm>
          <a:prstGeom prst="rect">
            <a:avLst/>
          </a:prstGeom>
          <a:noFill/>
          <a:ln>
            <a:noFill/>
          </a:ln>
        </p:spPr>
      </p:pic>
      <p:pic>
        <p:nvPicPr>
          <p:cNvPr id="6" name="Shape 192"/>
          <p:cNvPicPr preferRelativeResize="0"/>
          <p:nvPr/>
        </p:nvPicPr>
        <p:blipFill>
          <a:blip r:embed="rId4">
            <a:alphaModFix/>
          </a:blip>
          <a:stretch>
            <a:fillRect/>
          </a:stretch>
        </p:blipFill>
        <p:spPr>
          <a:xfrm>
            <a:off x="733236" y="4578876"/>
            <a:ext cx="3997664" cy="2350699"/>
          </a:xfrm>
          <a:prstGeom prst="rect">
            <a:avLst/>
          </a:prstGeom>
          <a:noFill/>
          <a:ln w="63500">
            <a:solidFill>
              <a:schemeClr val="bg2"/>
            </a:solidFill>
          </a:ln>
        </p:spPr>
      </p:pic>
      <p:sp>
        <p:nvSpPr>
          <p:cNvPr id="9" name="Rectangle 8"/>
          <p:cNvSpPr/>
          <p:nvPr/>
        </p:nvSpPr>
        <p:spPr>
          <a:xfrm>
            <a:off x="5045354" y="5754225"/>
            <a:ext cx="8181664" cy="387798"/>
          </a:xfrm>
          <a:prstGeom prst="rect">
            <a:avLst/>
          </a:prstGeom>
        </p:spPr>
        <p:txBody>
          <a:bodyPr wrap="square">
            <a:spAutoFit/>
          </a:bodyPr>
          <a:lstStyle/>
          <a:p>
            <a:pPr lvl="0"/>
            <a:r>
              <a:rPr lang="en-US" sz="1920" b="1" dirty="0">
                <a:solidFill>
                  <a:srgbClr val="6CBE45"/>
                </a:solidFill>
              </a:rPr>
              <a:t>Stream Processing + Batch Processing = All Data Analytics</a:t>
            </a:r>
            <a:endParaRPr lang="en-US" sz="1920" dirty="0">
              <a:solidFill>
                <a:srgbClr val="1E1E1E">
                  <a:lumMod val="75000"/>
                  <a:lumOff val="25000"/>
                </a:srgbClr>
              </a:solidFill>
            </a:endParaRPr>
          </a:p>
        </p:txBody>
      </p:sp>
      <p:sp>
        <p:nvSpPr>
          <p:cNvPr id="11" name="Shape 189"/>
          <p:cNvSpPr txBox="1"/>
          <p:nvPr/>
        </p:nvSpPr>
        <p:spPr>
          <a:xfrm>
            <a:off x="5045354" y="5983888"/>
            <a:ext cx="2022047" cy="463680"/>
          </a:xfrm>
          <a:prstGeom prst="rect">
            <a:avLst/>
          </a:prstGeom>
          <a:noFill/>
          <a:ln>
            <a:noFill/>
          </a:ln>
        </p:spPr>
        <p:txBody>
          <a:bodyPr lIns="109710" tIns="109710" rIns="109710" bIns="109710" anchor="t" anchorCtr="0">
            <a:noAutofit/>
          </a:bodyPr>
          <a:lstStyle/>
          <a:p>
            <a:r>
              <a:rPr lang="en-US" sz="1440" b="1" kern="0" dirty="0">
                <a:solidFill>
                  <a:schemeClr val="bg1">
                    <a:lumMod val="75000"/>
                    <a:lumOff val="25000"/>
                  </a:schemeClr>
                </a:solidFill>
                <a:latin typeface="Arial"/>
                <a:ea typeface="Arial"/>
                <a:cs typeface="Arial"/>
                <a:sym typeface="Arial"/>
                <a:rtl val="0"/>
              </a:rPr>
              <a:t>real-time (now)</a:t>
            </a:r>
          </a:p>
        </p:txBody>
      </p:sp>
      <p:sp>
        <p:nvSpPr>
          <p:cNvPr id="12" name="Shape 190"/>
          <p:cNvSpPr txBox="1"/>
          <p:nvPr/>
        </p:nvSpPr>
        <p:spPr>
          <a:xfrm>
            <a:off x="7547371" y="5983888"/>
            <a:ext cx="2022047" cy="463680"/>
          </a:xfrm>
          <a:prstGeom prst="rect">
            <a:avLst/>
          </a:prstGeom>
          <a:noFill/>
          <a:ln>
            <a:noFill/>
          </a:ln>
        </p:spPr>
        <p:txBody>
          <a:bodyPr lIns="109710" tIns="109710" rIns="109710" bIns="109710" anchor="t" anchorCtr="0">
            <a:noAutofit/>
          </a:bodyPr>
          <a:lstStyle/>
          <a:p>
            <a:r>
              <a:rPr lang="en-US" sz="1440" b="1" kern="0" dirty="0">
                <a:solidFill>
                  <a:schemeClr val="bg1">
                    <a:lumMod val="75000"/>
                    <a:lumOff val="25000"/>
                  </a:schemeClr>
                </a:solidFill>
                <a:latin typeface="Arial"/>
                <a:ea typeface="Arial"/>
                <a:cs typeface="Arial"/>
                <a:sym typeface="Arial"/>
                <a:rtl val="0"/>
              </a:rPr>
              <a:t>historical (past)</a:t>
            </a:r>
          </a:p>
        </p:txBody>
      </p:sp>
    </p:spTree>
    <p:extLst>
      <p:ext uri="{BB962C8B-B14F-4D97-AF65-F5344CB8AC3E}">
        <p14:creationId xmlns:p14="http://schemas.microsoft.com/office/powerpoint/2010/main" val="112132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33235" y="0"/>
            <a:ext cx="13576342" cy="1219200"/>
          </a:xfrm>
          <a:prstGeom prst="rect">
            <a:avLst/>
          </a:prstGeom>
        </p:spPr>
        <p:txBody>
          <a:bodyPr>
            <a:noAutofit/>
          </a:bodyPr>
          <a:lstStyle/>
          <a:p>
            <a:r>
              <a:rPr lang="en-US" dirty="0" smtClean="0">
                <a:solidFill>
                  <a:schemeClr val="bg1"/>
                </a:solidFill>
              </a:rPr>
              <a:t>Why is it Important to a Customer?</a:t>
            </a:r>
            <a:endParaRPr lang="en-US" dirty="0">
              <a:solidFill>
                <a:schemeClr val="bg1"/>
              </a:solidFill>
            </a:endParaRPr>
          </a:p>
        </p:txBody>
      </p:sp>
      <p:sp>
        <p:nvSpPr>
          <p:cNvPr id="4" name="Content Placeholder 1"/>
          <p:cNvSpPr txBox="1">
            <a:spLocks/>
          </p:cNvSpPr>
          <p:nvPr/>
        </p:nvSpPr>
        <p:spPr>
          <a:xfrm>
            <a:off x="733237" y="2019549"/>
            <a:ext cx="5877612" cy="4858591"/>
          </a:xfrm>
          <a:prstGeom prst="rect">
            <a:avLst/>
          </a:prstGeom>
        </p:spPr>
        <p:txBody>
          <a:bodyPr/>
          <a:lstStyle>
            <a:lvl1pPr marL="342871" indent="-342871" algn="l" defTabSz="457161" rtl="0" eaLnBrk="1" fontAlgn="base" hangingPunct="1">
              <a:spcBef>
                <a:spcPct val="20000"/>
              </a:spcBef>
              <a:spcAft>
                <a:spcPct val="0"/>
              </a:spcAft>
              <a:buFont typeface="Arial" charset="0"/>
              <a:buChar char="•"/>
              <a:defRPr sz="3200" kern="1200">
                <a:solidFill>
                  <a:schemeClr val="tx1"/>
                </a:solidFill>
                <a:latin typeface="+mn-lt"/>
                <a:ea typeface="ヒラギノ角ゴ Pro W3" charset="-128"/>
                <a:cs typeface="ヒラギノ角ゴ Pro W3" charset="-128"/>
              </a:defRPr>
            </a:lvl1pPr>
            <a:lvl2pPr marL="742889" indent="-285726" algn="l" defTabSz="457161"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2pPr>
            <a:lvl3pPr marL="1142904" indent="-228581" algn="l" defTabSz="457161" rtl="0" eaLnBrk="1" fontAlgn="base" hangingPunct="1">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067" indent="-228581" algn="l" defTabSz="457161"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4pPr>
            <a:lvl5pPr marL="2057229" indent="-228581" algn="l" defTabSz="457161"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5pPr>
            <a:lvl6pPr marL="2514391" indent="-228581" algn="l" defTabSz="457161" rtl="0" eaLnBrk="1" latinLnBrk="0" hangingPunct="1">
              <a:spcBef>
                <a:spcPct val="20000"/>
              </a:spcBef>
              <a:buFont typeface="Arial"/>
              <a:buChar char="•"/>
              <a:defRPr sz="2000" kern="1200">
                <a:solidFill>
                  <a:schemeClr val="tx1"/>
                </a:solidFill>
                <a:latin typeface="+mn-lt"/>
                <a:ea typeface="+mn-ea"/>
                <a:cs typeface="+mn-cs"/>
              </a:defRPr>
            </a:lvl6pPr>
            <a:lvl7pPr marL="2971552" indent="-228581" algn="l" defTabSz="457161" rtl="0" eaLnBrk="1" latinLnBrk="0" hangingPunct="1">
              <a:spcBef>
                <a:spcPct val="20000"/>
              </a:spcBef>
              <a:buFont typeface="Arial"/>
              <a:buChar char="•"/>
              <a:defRPr sz="2000" kern="1200">
                <a:solidFill>
                  <a:schemeClr val="tx1"/>
                </a:solidFill>
                <a:latin typeface="+mn-lt"/>
                <a:ea typeface="+mn-ea"/>
                <a:cs typeface="+mn-cs"/>
              </a:defRPr>
            </a:lvl7pPr>
            <a:lvl8pPr marL="3428715" indent="-228581" algn="l" defTabSz="457161" rtl="0" eaLnBrk="1" latinLnBrk="0" hangingPunct="1">
              <a:spcBef>
                <a:spcPct val="20000"/>
              </a:spcBef>
              <a:buFont typeface="Arial"/>
              <a:buChar char="•"/>
              <a:defRPr sz="2000" kern="1200">
                <a:solidFill>
                  <a:schemeClr val="tx1"/>
                </a:solidFill>
                <a:latin typeface="+mn-lt"/>
                <a:ea typeface="+mn-ea"/>
                <a:cs typeface="+mn-cs"/>
              </a:defRPr>
            </a:lvl8pPr>
            <a:lvl9pPr marL="3885876" indent="-228581" algn="l" defTabSz="457161"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buNone/>
            </a:pPr>
            <a:r>
              <a:rPr lang="en-US" sz="1920" b="1" dirty="0">
                <a:solidFill>
                  <a:schemeClr val="accent1"/>
                </a:solidFill>
              </a:rPr>
              <a:t>Always-on analytics enables predictive analytics</a:t>
            </a:r>
            <a:endParaRPr lang="en-US" sz="1920" dirty="0">
              <a:solidFill>
                <a:schemeClr val="bg1">
                  <a:lumMod val="75000"/>
                  <a:lumOff val="25000"/>
                </a:schemeClr>
              </a:solidFill>
            </a:endParaRPr>
          </a:p>
          <a:p>
            <a:pPr marL="0" lvl="1" indent="0">
              <a:buNone/>
            </a:pPr>
            <a:r>
              <a:rPr lang="en-US" sz="1920" dirty="0">
                <a:solidFill>
                  <a:schemeClr val="bg1">
                    <a:lumMod val="75000"/>
                    <a:lumOff val="25000"/>
                  </a:schemeClr>
                </a:solidFill>
              </a:rPr>
              <a:t>Empowers organization </a:t>
            </a:r>
            <a:r>
              <a:rPr lang="en-US" sz="1920" b="1" dirty="0">
                <a:solidFill>
                  <a:schemeClr val="bg1">
                    <a:lumMod val="75000"/>
                    <a:lumOff val="25000"/>
                  </a:schemeClr>
                </a:solidFill>
              </a:rPr>
              <a:t>predict and respond in </a:t>
            </a:r>
            <a:br>
              <a:rPr lang="en-US" sz="1920" b="1" dirty="0">
                <a:solidFill>
                  <a:schemeClr val="bg1">
                    <a:lumMod val="75000"/>
                    <a:lumOff val="25000"/>
                  </a:schemeClr>
                </a:solidFill>
              </a:rPr>
            </a:br>
            <a:r>
              <a:rPr lang="en-US" sz="1920" b="1" dirty="0">
                <a:solidFill>
                  <a:schemeClr val="bg1">
                    <a:lumMod val="75000"/>
                    <a:lumOff val="25000"/>
                  </a:schemeClr>
                </a:solidFill>
              </a:rPr>
              <a:t>real-time to patterns and trends</a:t>
            </a:r>
            <a:r>
              <a:rPr lang="en-US" sz="1920" dirty="0">
                <a:solidFill>
                  <a:schemeClr val="bg1">
                    <a:lumMod val="75000"/>
                    <a:lumOff val="25000"/>
                  </a:schemeClr>
                </a:solidFill>
              </a:rPr>
              <a:t> from the data continuously produced by devices, sensors, infrastructure and applications</a:t>
            </a:r>
            <a:endParaRPr lang="en-US" sz="1920" b="1" dirty="0">
              <a:solidFill>
                <a:schemeClr val="bg1">
                  <a:lumMod val="75000"/>
                  <a:lumOff val="25000"/>
                </a:schemeClr>
              </a:solidFill>
            </a:endParaRPr>
          </a:p>
          <a:p>
            <a:pPr marL="0" lvl="1" indent="0">
              <a:spcBef>
                <a:spcPts val="1296"/>
              </a:spcBef>
              <a:buNone/>
            </a:pPr>
            <a:r>
              <a:rPr lang="en-US" sz="1920" b="1" dirty="0">
                <a:solidFill>
                  <a:schemeClr val="accent1"/>
                </a:solidFill>
              </a:rPr>
              <a:t>Create and monetize new business models</a:t>
            </a:r>
            <a:endParaRPr lang="en-US" sz="1920" dirty="0">
              <a:solidFill>
                <a:schemeClr val="bg1">
                  <a:lumMod val="75000"/>
                  <a:lumOff val="25000"/>
                </a:schemeClr>
              </a:solidFill>
            </a:endParaRPr>
          </a:p>
          <a:p>
            <a:pPr marL="0" lvl="1" indent="0">
              <a:buNone/>
            </a:pPr>
            <a:r>
              <a:rPr lang="en-US" sz="1920" b="1" dirty="0">
                <a:solidFill>
                  <a:schemeClr val="bg1">
                    <a:lumMod val="75000"/>
                    <a:lumOff val="25000"/>
                  </a:schemeClr>
                </a:solidFill>
              </a:rPr>
              <a:t>Innovative products and services </a:t>
            </a:r>
            <a:r>
              <a:rPr lang="en-US" sz="1920" dirty="0">
                <a:solidFill>
                  <a:schemeClr val="bg1">
                    <a:lumMod val="75000"/>
                    <a:lumOff val="25000"/>
                  </a:schemeClr>
                </a:solidFill>
              </a:rPr>
              <a:t>in the areas of machine analytics, customer service experience, supply chain, predictive maintenance, security and user behavioral analysis</a:t>
            </a:r>
          </a:p>
          <a:p>
            <a:pPr marL="0" lvl="1" indent="0">
              <a:spcBef>
                <a:spcPts val="1296"/>
              </a:spcBef>
              <a:buNone/>
            </a:pPr>
            <a:r>
              <a:rPr lang="en-US" sz="1920" b="1" dirty="0">
                <a:solidFill>
                  <a:schemeClr val="accent1"/>
                </a:solidFill>
              </a:rPr>
              <a:t>Accelerated time-to-market</a:t>
            </a:r>
            <a:endParaRPr lang="en-US" sz="1920" dirty="0">
              <a:solidFill>
                <a:schemeClr val="bg1">
                  <a:lumMod val="75000"/>
                  <a:lumOff val="25000"/>
                </a:schemeClr>
              </a:solidFill>
            </a:endParaRPr>
          </a:p>
          <a:p>
            <a:pPr marL="0" lvl="1" indent="0">
              <a:buNone/>
            </a:pPr>
            <a:r>
              <a:rPr lang="en-US" sz="1920" b="1" dirty="0">
                <a:solidFill>
                  <a:schemeClr val="bg1">
                    <a:lumMod val="75000"/>
                    <a:lumOff val="25000"/>
                  </a:schemeClr>
                </a:solidFill>
              </a:rPr>
              <a:t>Fits seamlessly to existing IT and IoT investments</a:t>
            </a:r>
            <a:r>
              <a:rPr lang="en-US" sz="1920" dirty="0">
                <a:solidFill>
                  <a:schemeClr val="bg1">
                    <a:lumMod val="75000"/>
                    <a:lumOff val="25000"/>
                  </a:schemeClr>
                </a:solidFill>
              </a:rPr>
              <a:t>, faster ROI and lower TCO</a:t>
            </a:r>
          </a:p>
          <a:p>
            <a:pPr marL="0" lvl="1" indent="0">
              <a:spcBef>
                <a:spcPts val="1296"/>
              </a:spcBef>
              <a:buNone/>
            </a:pPr>
            <a:endParaRPr lang="en-US" sz="1920" dirty="0">
              <a:solidFill>
                <a:schemeClr val="bg1">
                  <a:lumMod val="75000"/>
                  <a:lumOff val="25000"/>
                </a:schemeClr>
              </a:solidFill>
            </a:endParaRPr>
          </a:p>
          <a:p>
            <a:pPr marL="0" lvl="1" indent="0">
              <a:spcBef>
                <a:spcPts val="1296"/>
              </a:spcBef>
              <a:buNone/>
            </a:pPr>
            <a:endParaRPr lang="en-US" sz="1920" dirty="0">
              <a:solidFill>
                <a:schemeClr val="bg1">
                  <a:lumMod val="75000"/>
                  <a:lumOff val="25000"/>
                </a:schemeClr>
              </a:solidFill>
            </a:endParaRPr>
          </a:p>
        </p:txBody>
      </p:sp>
      <p:cxnSp>
        <p:nvCxnSpPr>
          <p:cNvPr id="5" name="Shape 256"/>
          <p:cNvCxnSpPr/>
          <p:nvPr/>
        </p:nvCxnSpPr>
        <p:spPr>
          <a:xfrm>
            <a:off x="7522875" y="4118724"/>
            <a:ext cx="6070093" cy="15300"/>
          </a:xfrm>
          <a:prstGeom prst="straightConnector1">
            <a:avLst/>
          </a:prstGeom>
          <a:noFill/>
          <a:ln w="19050" cap="flat">
            <a:solidFill>
              <a:schemeClr val="accent1"/>
            </a:solidFill>
            <a:prstDash val="solid"/>
            <a:round/>
            <a:headEnd type="none" w="lg" len="lg"/>
            <a:tailEnd type="triangle" w="lg" len="lg"/>
          </a:ln>
        </p:spPr>
      </p:cxnSp>
      <p:sp>
        <p:nvSpPr>
          <p:cNvPr id="6" name="Shape 257"/>
          <p:cNvSpPr txBox="1"/>
          <p:nvPr/>
        </p:nvSpPr>
        <p:spPr>
          <a:xfrm>
            <a:off x="7355607" y="4118724"/>
            <a:ext cx="2644199" cy="330120"/>
          </a:xfrm>
          <a:prstGeom prst="rect">
            <a:avLst/>
          </a:prstGeom>
          <a:noFill/>
          <a:ln>
            <a:noFill/>
          </a:ln>
        </p:spPr>
        <p:txBody>
          <a:bodyPr lIns="109710" tIns="109710" rIns="109710" bIns="109710" anchor="t" anchorCtr="0">
            <a:noAutofit/>
          </a:bodyPr>
          <a:lstStyle/>
          <a:p>
            <a:r>
              <a:rPr lang="en-US" sz="1440" b="1" kern="0" dirty="0">
                <a:solidFill>
                  <a:schemeClr val="bg1">
                    <a:lumMod val="50000"/>
                    <a:lumOff val="50000"/>
                  </a:schemeClr>
                </a:solidFill>
                <a:latin typeface="Arial"/>
                <a:ea typeface="Arial"/>
                <a:cs typeface="Arial"/>
                <a:sym typeface="Arial"/>
                <a:rtl val="0"/>
              </a:rPr>
              <a:t>Latency (sub seconds)</a:t>
            </a:r>
          </a:p>
        </p:txBody>
      </p:sp>
      <p:grpSp>
        <p:nvGrpSpPr>
          <p:cNvPr id="8" name="Shape 202"/>
          <p:cNvGrpSpPr/>
          <p:nvPr/>
        </p:nvGrpSpPr>
        <p:grpSpPr>
          <a:xfrm>
            <a:off x="9284579" y="2225603"/>
            <a:ext cx="1568782" cy="1188636"/>
            <a:chOff x="4457050" y="4316499"/>
            <a:chExt cx="2088150" cy="1773000"/>
          </a:xfrm>
        </p:grpSpPr>
        <p:cxnSp>
          <p:nvCxnSpPr>
            <p:cNvPr id="9" name="Shape 203"/>
            <p:cNvCxnSpPr/>
            <p:nvPr/>
          </p:nvCxnSpPr>
          <p:spPr>
            <a:xfrm>
              <a:off x="4457050" y="5006200"/>
              <a:ext cx="485399" cy="0"/>
            </a:xfrm>
            <a:prstGeom prst="straightConnector1">
              <a:avLst/>
            </a:prstGeom>
            <a:noFill/>
            <a:ln w="47625" cap="flat">
              <a:solidFill>
                <a:schemeClr val="accent1"/>
              </a:solidFill>
              <a:prstDash val="solid"/>
              <a:round/>
              <a:headEnd type="none" w="sm" len="sm"/>
              <a:tailEnd type="none" w="lg" len="lg"/>
            </a:ln>
          </p:spPr>
        </p:cxnSp>
        <p:cxnSp>
          <p:nvCxnSpPr>
            <p:cNvPr id="10" name="Shape 204"/>
            <p:cNvCxnSpPr/>
            <p:nvPr/>
          </p:nvCxnSpPr>
          <p:spPr>
            <a:xfrm>
              <a:off x="4457050" y="5387200"/>
              <a:ext cx="485399" cy="0"/>
            </a:xfrm>
            <a:prstGeom prst="straightConnector1">
              <a:avLst/>
            </a:prstGeom>
            <a:noFill/>
            <a:ln w="47625" cap="flat">
              <a:solidFill>
                <a:schemeClr val="accent1"/>
              </a:solidFill>
              <a:prstDash val="solid"/>
              <a:round/>
              <a:headEnd type="none" w="sm" len="sm"/>
              <a:tailEnd type="none" w="lg" len="lg"/>
            </a:ln>
          </p:spPr>
        </p:cxnSp>
        <p:cxnSp>
          <p:nvCxnSpPr>
            <p:cNvPr id="11" name="Shape 205"/>
            <p:cNvCxnSpPr/>
            <p:nvPr/>
          </p:nvCxnSpPr>
          <p:spPr>
            <a:xfrm rot="10800000" flipH="1">
              <a:off x="4942450" y="4316499"/>
              <a:ext cx="1596300" cy="689700"/>
            </a:xfrm>
            <a:prstGeom prst="straightConnector1">
              <a:avLst/>
            </a:prstGeom>
            <a:noFill/>
            <a:ln w="47625" cap="flat">
              <a:solidFill>
                <a:schemeClr val="accent1"/>
              </a:solidFill>
              <a:prstDash val="solid"/>
              <a:round/>
              <a:headEnd type="none" w="sm" len="sm"/>
              <a:tailEnd type="none" w="lg" len="lg"/>
            </a:ln>
          </p:spPr>
        </p:cxnSp>
        <p:cxnSp>
          <p:nvCxnSpPr>
            <p:cNvPr id="12" name="Shape 206"/>
            <p:cNvCxnSpPr/>
            <p:nvPr/>
          </p:nvCxnSpPr>
          <p:spPr>
            <a:xfrm>
              <a:off x="4936000" y="5387200"/>
              <a:ext cx="1609200" cy="702299"/>
            </a:xfrm>
            <a:prstGeom prst="straightConnector1">
              <a:avLst/>
            </a:prstGeom>
            <a:noFill/>
            <a:ln w="47625" cap="flat">
              <a:solidFill>
                <a:schemeClr val="accent1"/>
              </a:solidFill>
              <a:prstDash val="solid"/>
              <a:round/>
              <a:headEnd type="none" w="sm" len="sm"/>
              <a:tailEnd type="none" w="lg" len="lg"/>
            </a:ln>
          </p:spPr>
        </p:cxnSp>
      </p:grpSp>
      <p:pic>
        <p:nvPicPr>
          <p:cNvPr id="7" name="Picture 6"/>
          <p:cNvPicPr>
            <a:picLocks noChangeAspect="1"/>
          </p:cNvPicPr>
          <p:nvPr/>
        </p:nvPicPr>
        <p:blipFill>
          <a:blip r:embed="rId3"/>
          <a:stretch>
            <a:fillRect/>
          </a:stretch>
        </p:blipFill>
        <p:spPr>
          <a:xfrm>
            <a:off x="11530623" y="2343503"/>
            <a:ext cx="948490" cy="948490"/>
          </a:xfrm>
          <a:prstGeom prst="rect">
            <a:avLst/>
          </a:prstGeom>
        </p:spPr>
      </p:pic>
      <p:pic>
        <p:nvPicPr>
          <p:cNvPr id="13" name="Picture 12"/>
          <p:cNvPicPr>
            <a:picLocks noChangeAspect="1"/>
          </p:cNvPicPr>
          <p:nvPr/>
        </p:nvPicPr>
        <p:blipFill>
          <a:blip r:embed="rId4"/>
          <a:stretch>
            <a:fillRect/>
          </a:stretch>
        </p:blipFill>
        <p:spPr>
          <a:xfrm>
            <a:off x="10248882" y="2505822"/>
            <a:ext cx="791833" cy="705451"/>
          </a:xfrm>
          <a:prstGeom prst="rect">
            <a:avLst/>
          </a:prstGeom>
        </p:spPr>
      </p:pic>
      <p:pic>
        <p:nvPicPr>
          <p:cNvPr id="15" name="Picture 14"/>
          <p:cNvPicPr>
            <a:picLocks noChangeAspect="1"/>
          </p:cNvPicPr>
          <p:nvPr/>
        </p:nvPicPr>
        <p:blipFill>
          <a:blip r:embed="rId5"/>
          <a:stretch>
            <a:fillRect/>
          </a:stretch>
        </p:blipFill>
        <p:spPr>
          <a:xfrm>
            <a:off x="7522875" y="2505823"/>
            <a:ext cx="1079596" cy="664367"/>
          </a:xfrm>
          <a:prstGeom prst="rect">
            <a:avLst/>
          </a:prstGeom>
        </p:spPr>
      </p:pic>
      <p:sp>
        <p:nvSpPr>
          <p:cNvPr id="17" name="Shape 257"/>
          <p:cNvSpPr txBox="1"/>
          <p:nvPr/>
        </p:nvSpPr>
        <p:spPr>
          <a:xfrm>
            <a:off x="7507436" y="3444865"/>
            <a:ext cx="1523158" cy="327792"/>
          </a:xfrm>
          <a:prstGeom prst="rect">
            <a:avLst/>
          </a:prstGeom>
          <a:noFill/>
          <a:ln>
            <a:noFill/>
          </a:ln>
        </p:spPr>
        <p:txBody>
          <a:bodyPr lIns="0" tIns="0" rIns="0" bIns="0" anchor="t" anchorCtr="0">
            <a:noAutofit/>
          </a:bodyPr>
          <a:lstStyle/>
          <a:p>
            <a:r>
              <a:rPr lang="en-US" sz="1440" b="1" kern="0">
                <a:solidFill>
                  <a:schemeClr val="bg1">
                    <a:lumMod val="75000"/>
                    <a:lumOff val="25000"/>
                  </a:schemeClr>
                </a:solidFill>
                <a:latin typeface="Arial"/>
                <a:ea typeface="Arial"/>
                <a:cs typeface="Arial"/>
                <a:sym typeface="Arial"/>
                <a:rtl val="0"/>
              </a:rPr>
              <a:t>Data</a:t>
            </a:r>
            <a:endParaRPr lang="en-US" sz="1440" b="1" kern="0" dirty="0">
              <a:solidFill>
                <a:schemeClr val="bg1">
                  <a:lumMod val="75000"/>
                  <a:lumOff val="25000"/>
                </a:schemeClr>
              </a:solidFill>
              <a:latin typeface="Arial"/>
              <a:ea typeface="Arial"/>
              <a:cs typeface="Arial"/>
              <a:sym typeface="Arial"/>
              <a:rtl val="0"/>
            </a:endParaRPr>
          </a:p>
        </p:txBody>
      </p:sp>
      <p:sp>
        <p:nvSpPr>
          <p:cNvPr id="18" name="Shape 257"/>
          <p:cNvSpPr txBox="1"/>
          <p:nvPr/>
        </p:nvSpPr>
        <p:spPr>
          <a:xfrm>
            <a:off x="9284580" y="3444866"/>
            <a:ext cx="1756135" cy="323932"/>
          </a:xfrm>
          <a:prstGeom prst="rect">
            <a:avLst/>
          </a:prstGeom>
          <a:noFill/>
          <a:ln>
            <a:noFill/>
          </a:ln>
        </p:spPr>
        <p:txBody>
          <a:bodyPr lIns="0" tIns="0" rIns="0" bIns="0" anchor="t" anchorCtr="0">
            <a:noAutofit/>
          </a:bodyPr>
          <a:lstStyle/>
          <a:p>
            <a:r>
              <a:rPr lang="en-US" sz="1440" b="1" kern="0">
                <a:solidFill>
                  <a:schemeClr val="bg1">
                    <a:lumMod val="75000"/>
                    <a:lumOff val="25000"/>
                  </a:schemeClr>
                </a:solidFill>
                <a:latin typeface="Arial"/>
                <a:ea typeface="Arial"/>
                <a:cs typeface="Arial"/>
                <a:sym typeface="Arial"/>
                <a:rtl val="0"/>
              </a:rPr>
              <a:t>Analyze</a:t>
            </a:r>
            <a:endParaRPr lang="en-US" sz="1440" b="1" kern="0" dirty="0">
              <a:solidFill>
                <a:schemeClr val="bg1">
                  <a:lumMod val="75000"/>
                  <a:lumOff val="25000"/>
                </a:schemeClr>
              </a:solidFill>
              <a:latin typeface="Arial"/>
              <a:ea typeface="Arial"/>
              <a:cs typeface="Arial"/>
              <a:sym typeface="Arial"/>
              <a:rtl val="0"/>
            </a:endParaRPr>
          </a:p>
        </p:txBody>
      </p:sp>
      <p:sp>
        <p:nvSpPr>
          <p:cNvPr id="19" name="Shape 257"/>
          <p:cNvSpPr txBox="1"/>
          <p:nvPr/>
        </p:nvSpPr>
        <p:spPr>
          <a:xfrm>
            <a:off x="11530624" y="3444865"/>
            <a:ext cx="2644199" cy="330120"/>
          </a:xfrm>
          <a:prstGeom prst="rect">
            <a:avLst/>
          </a:prstGeom>
          <a:noFill/>
          <a:ln>
            <a:noFill/>
          </a:ln>
        </p:spPr>
        <p:txBody>
          <a:bodyPr lIns="0" tIns="0" rIns="0" bIns="0" anchor="t" anchorCtr="0">
            <a:noAutofit/>
          </a:bodyPr>
          <a:lstStyle/>
          <a:p>
            <a:r>
              <a:rPr lang="en-US" sz="1440" b="1" kern="0" dirty="0">
                <a:solidFill>
                  <a:schemeClr val="bg1">
                    <a:lumMod val="75000"/>
                    <a:lumOff val="25000"/>
                  </a:schemeClr>
                </a:solidFill>
                <a:latin typeface="Arial"/>
                <a:ea typeface="Arial"/>
                <a:cs typeface="Arial"/>
                <a:sym typeface="Arial"/>
                <a:rtl val="0"/>
              </a:rPr>
              <a:t>Actionable Insights</a:t>
            </a:r>
          </a:p>
        </p:txBody>
      </p:sp>
    </p:spTree>
    <p:extLst>
      <p:ext uri="{BB962C8B-B14F-4D97-AF65-F5344CB8AC3E}">
        <p14:creationId xmlns:p14="http://schemas.microsoft.com/office/powerpoint/2010/main" val="5417011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235" y="0"/>
            <a:ext cx="13576342" cy="1219200"/>
          </a:xfrm>
          <a:prstGeom prst="rect">
            <a:avLst/>
          </a:prstGeom>
        </p:spPr>
        <p:txBody>
          <a:bodyPr>
            <a:noAutofit/>
          </a:bodyPr>
          <a:lstStyle/>
          <a:p>
            <a:r>
              <a:rPr lang="en-US" dirty="0" smtClean="0">
                <a:solidFill>
                  <a:schemeClr val="bg1"/>
                </a:solidFill>
              </a:rPr>
              <a:t>Stream Computing Illustrated</a:t>
            </a:r>
            <a:endParaRPr lang="en-US" dirty="0">
              <a:solidFill>
                <a:schemeClr val="bg1"/>
              </a:solidFill>
            </a:endParaRPr>
          </a:p>
        </p:txBody>
      </p:sp>
      <p:sp>
        <p:nvSpPr>
          <p:cNvPr id="4" name="Content Placeholder 1"/>
          <p:cNvSpPr txBox="1">
            <a:spLocks/>
          </p:cNvSpPr>
          <p:nvPr/>
        </p:nvSpPr>
        <p:spPr>
          <a:xfrm>
            <a:off x="9511461" y="1514475"/>
            <a:ext cx="4982398" cy="5669778"/>
          </a:xfrm>
          <a:prstGeom prst="rect">
            <a:avLst/>
          </a:prstGeom>
        </p:spPr>
        <p:txBody>
          <a:bodyPr/>
          <a:lstStyle>
            <a:lvl1pPr marL="342871" indent="-342871" algn="l" defTabSz="457161" rtl="0" eaLnBrk="1" fontAlgn="base" hangingPunct="1">
              <a:spcBef>
                <a:spcPct val="20000"/>
              </a:spcBef>
              <a:spcAft>
                <a:spcPct val="0"/>
              </a:spcAft>
              <a:buFont typeface="Arial" charset="0"/>
              <a:buChar char="•"/>
              <a:defRPr sz="3200" kern="1200">
                <a:solidFill>
                  <a:schemeClr val="tx1"/>
                </a:solidFill>
                <a:latin typeface="+mn-lt"/>
                <a:ea typeface="ヒラギノ角ゴ Pro W3" charset="-128"/>
                <a:cs typeface="ヒラギノ角ゴ Pro W3" charset="-128"/>
              </a:defRPr>
            </a:lvl1pPr>
            <a:lvl2pPr marL="742889" indent="-285726" algn="l" defTabSz="457161"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2pPr>
            <a:lvl3pPr marL="1142904" indent="-228581" algn="l" defTabSz="457161" rtl="0" eaLnBrk="1" fontAlgn="base" hangingPunct="1">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067" indent="-228581" algn="l" defTabSz="457161"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4pPr>
            <a:lvl5pPr marL="2057229" indent="-228581" algn="l" defTabSz="457161"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5pPr>
            <a:lvl6pPr marL="2514391" indent="-228581" algn="l" defTabSz="457161" rtl="0" eaLnBrk="1" latinLnBrk="0" hangingPunct="1">
              <a:spcBef>
                <a:spcPct val="20000"/>
              </a:spcBef>
              <a:buFont typeface="Arial"/>
              <a:buChar char="•"/>
              <a:defRPr sz="2000" kern="1200">
                <a:solidFill>
                  <a:schemeClr val="tx1"/>
                </a:solidFill>
                <a:latin typeface="+mn-lt"/>
                <a:ea typeface="+mn-ea"/>
                <a:cs typeface="+mn-cs"/>
              </a:defRPr>
            </a:lvl6pPr>
            <a:lvl7pPr marL="2971552" indent="-228581" algn="l" defTabSz="457161" rtl="0" eaLnBrk="1" latinLnBrk="0" hangingPunct="1">
              <a:spcBef>
                <a:spcPct val="20000"/>
              </a:spcBef>
              <a:buFont typeface="Arial"/>
              <a:buChar char="•"/>
              <a:defRPr sz="2000" kern="1200">
                <a:solidFill>
                  <a:schemeClr val="tx1"/>
                </a:solidFill>
                <a:latin typeface="+mn-lt"/>
                <a:ea typeface="+mn-ea"/>
                <a:cs typeface="+mn-cs"/>
              </a:defRPr>
            </a:lvl7pPr>
            <a:lvl8pPr marL="3428715" indent="-228581" algn="l" defTabSz="457161" rtl="0" eaLnBrk="1" latinLnBrk="0" hangingPunct="1">
              <a:spcBef>
                <a:spcPct val="20000"/>
              </a:spcBef>
              <a:buFont typeface="Arial"/>
              <a:buChar char="•"/>
              <a:defRPr sz="2000" kern="1200">
                <a:solidFill>
                  <a:schemeClr val="tx1"/>
                </a:solidFill>
                <a:latin typeface="+mn-lt"/>
                <a:ea typeface="+mn-ea"/>
                <a:cs typeface="+mn-cs"/>
              </a:defRPr>
            </a:lvl8pPr>
            <a:lvl9pPr marL="3885876" indent="-228581" algn="l" defTabSz="457161"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spcBef>
                <a:spcPts val="1296"/>
              </a:spcBef>
              <a:buNone/>
            </a:pPr>
            <a:r>
              <a:rPr lang="en-US" sz="1920" b="1" dirty="0">
                <a:solidFill>
                  <a:schemeClr val="accent1"/>
                </a:solidFill>
              </a:rPr>
              <a:t>Reads Data from the Data Stream</a:t>
            </a:r>
            <a:endParaRPr lang="en-US" sz="1920" dirty="0">
              <a:solidFill>
                <a:schemeClr val="bg1">
                  <a:lumMod val="75000"/>
                  <a:lumOff val="25000"/>
                </a:schemeClr>
              </a:solidFill>
            </a:endParaRPr>
          </a:p>
          <a:p>
            <a:pPr marL="0" lvl="1" indent="0">
              <a:buNone/>
            </a:pPr>
            <a:r>
              <a:rPr lang="en-US" sz="1920" dirty="0">
                <a:solidFill>
                  <a:schemeClr val="bg1">
                    <a:lumMod val="75000"/>
                    <a:lumOff val="25000"/>
                  </a:schemeClr>
                </a:solidFill>
              </a:rPr>
              <a:t>Processes the data </a:t>
            </a:r>
            <a:r>
              <a:rPr lang="en-US" sz="1920" dirty="0" smtClean="0">
                <a:solidFill>
                  <a:schemeClr val="bg1">
                    <a:lumMod val="75000"/>
                    <a:lumOff val="25000"/>
                  </a:schemeClr>
                </a:solidFill>
              </a:rPr>
              <a:t>immediately or within a short micro-batch timeframe (e.g. &lt;10 sec)</a:t>
            </a:r>
          </a:p>
          <a:p>
            <a:pPr marL="0" lvl="1" indent="0">
              <a:buNone/>
            </a:pPr>
            <a:r>
              <a:rPr lang="en-US" sz="1920" dirty="0" smtClean="0">
                <a:solidFill>
                  <a:schemeClr val="bg1">
                    <a:lumMod val="75000"/>
                    <a:lumOff val="25000"/>
                  </a:schemeClr>
                </a:solidFill>
              </a:rPr>
              <a:t>Can </a:t>
            </a:r>
            <a:r>
              <a:rPr lang="en-US" sz="1920" dirty="0">
                <a:solidFill>
                  <a:schemeClr val="bg1">
                    <a:lumMod val="75000"/>
                    <a:lumOff val="25000"/>
                  </a:schemeClr>
                </a:solidFill>
              </a:rPr>
              <a:t>write processed data to a variety </a:t>
            </a:r>
            <a:br>
              <a:rPr lang="en-US" sz="1920" dirty="0">
                <a:solidFill>
                  <a:schemeClr val="bg1">
                    <a:lumMod val="75000"/>
                    <a:lumOff val="25000"/>
                  </a:schemeClr>
                </a:solidFill>
              </a:rPr>
            </a:br>
            <a:r>
              <a:rPr lang="en-US" sz="1920" dirty="0">
                <a:solidFill>
                  <a:schemeClr val="bg1">
                    <a:lumMod val="75000"/>
                    <a:lumOff val="25000"/>
                  </a:schemeClr>
                </a:solidFill>
              </a:rPr>
              <a:t>of destinations</a:t>
            </a:r>
          </a:p>
          <a:p>
            <a:pPr marL="0" lvl="1" indent="0">
              <a:buNone/>
            </a:pPr>
            <a:endParaRPr lang="en-US" sz="1920" dirty="0" smtClean="0">
              <a:solidFill>
                <a:schemeClr val="bg1">
                  <a:lumMod val="75000"/>
                  <a:lumOff val="25000"/>
                </a:schemeClr>
              </a:solidFill>
            </a:endParaRPr>
          </a:p>
          <a:p>
            <a:pPr marL="0" lvl="1" indent="0">
              <a:buNone/>
            </a:pPr>
            <a:endParaRPr lang="en-US" sz="1920" dirty="0" smtClean="0">
              <a:solidFill>
                <a:schemeClr val="bg1">
                  <a:lumMod val="75000"/>
                  <a:lumOff val="25000"/>
                </a:schemeClr>
              </a:solidFill>
            </a:endParaRPr>
          </a:p>
          <a:p>
            <a:pPr marL="0" lvl="1" indent="0">
              <a:buNone/>
            </a:pPr>
            <a:endParaRPr lang="en-US" sz="1920" dirty="0">
              <a:solidFill>
                <a:schemeClr val="bg1">
                  <a:lumMod val="75000"/>
                  <a:lumOff val="25000"/>
                </a:schemeClr>
              </a:solidFill>
            </a:endParaRPr>
          </a:p>
          <a:p>
            <a:pPr marL="0" lvl="1" indent="0">
              <a:buNone/>
            </a:pPr>
            <a:endParaRPr lang="en-US" sz="1920" dirty="0" smtClean="0">
              <a:solidFill>
                <a:schemeClr val="bg1">
                  <a:lumMod val="75000"/>
                  <a:lumOff val="25000"/>
                </a:schemeClr>
              </a:solidFill>
            </a:endParaRPr>
          </a:p>
          <a:p>
            <a:pPr marL="0" lvl="1" indent="0">
              <a:buNone/>
            </a:pPr>
            <a:endParaRPr lang="en-US" sz="1920" dirty="0">
              <a:solidFill>
                <a:schemeClr val="bg1">
                  <a:lumMod val="75000"/>
                  <a:lumOff val="25000"/>
                </a:schemeClr>
              </a:solidFill>
            </a:endParaRPr>
          </a:p>
          <a:p>
            <a:pPr marL="0" lvl="1" indent="0">
              <a:buNone/>
            </a:pPr>
            <a:r>
              <a:rPr lang="en-US" sz="1920" b="1" dirty="0">
                <a:solidFill>
                  <a:schemeClr val="accent1"/>
                </a:solidFill>
              </a:rPr>
              <a:t>Key use cases</a:t>
            </a:r>
            <a:endParaRPr lang="en-US" sz="1920" dirty="0">
              <a:solidFill>
                <a:schemeClr val="bg1">
                  <a:lumMod val="75000"/>
                  <a:lumOff val="25000"/>
                </a:schemeClr>
              </a:solidFill>
            </a:endParaRPr>
          </a:p>
          <a:p>
            <a:r>
              <a:rPr lang="en-US" sz="1920" dirty="0">
                <a:solidFill>
                  <a:srgbClr val="565656"/>
                </a:solidFill>
              </a:rPr>
              <a:t>Real time analytics</a:t>
            </a:r>
          </a:p>
          <a:p>
            <a:r>
              <a:rPr lang="en-US" sz="1920" dirty="0">
                <a:solidFill>
                  <a:srgbClr val="565656"/>
                </a:solidFill>
              </a:rPr>
              <a:t>Online machine learning</a:t>
            </a:r>
          </a:p>
          <a:p>
            <a:r>
              <a:rPr lang="en-US" sz="1920" dirty="0">
                <a:solidFill>
                  <a:srgbClr val="565656"/>
                </a:solidFill>
              </a:rPr>
              <a:t>Continuous statics computations</a:t>
            </a:r>
          </a:p>
          <a:p>
            <a:r>
              <a:rPr lang="en-US" sz="1920" dirty="0">
                <a:solidFill>
                  <a:srgbClr val="565656"/>
                </a:solidFill>
              </a:rPr>
              <a:t>Operational Analytics</a:t>
            </a:r>
          </a:p>
        </p:txBody>
      </p:sp>
      <p:pic>
        <p:nvPicPr>
          <p:cNvPr id="5" name="Picture 4"/>
          <p:cNvPicPr>
            <a:picLocks noChangeAspect="1"/>
          </p:cNvPicPr>
          <p:nvPr/>
        </p:nvPicPr>
        <p:blipFill>
          <a:blip r:embed="rId3"/>
          <a:stretch>
            <a:fillRect/>
          </a:stretch>
        </p:blipFill>
        <p:spPr>
          <a:xfrm>
            <a:off x="4086721" y="6343523"/>
            <a:ext cx="3583723" cy="1219200"/>
          </a:xfrm>
          <a:prstGeom prst="rect">
            <a:avLst/>
          </a:prstGeom>
        </p:spPr>
      </p:pic>
      <p:grpSp>
        <p:nvGrpSpPr>
          <p:cNvPr id="22" name="Group 21"/>
          <p:cNvGrpSpPr/>
          <p:nvPr/>
        </p:nvGrpSpPr>
        <p:grpSpPr>
          <a:xfrm>
            <a:off x="733235" y="2424981"/>
            <a:ext cx="7657667" cy="3155924"/>
            <a:chOff x="609441" y="2020817"/>
            <a:chExt cx="6381389" cy="2629937"/>
          </a:xfrm>
        </p:grpSpPr>
        <p:sp>
          <p:nvSpPr>
            <p:cNvPr id="7" name="Rectangle 6"/>
            <p:cNvSpPr>
              <a:spLocks noChangeArrowheads="1"/>
            </p:cNvSpPr>
            <p:nvPr/>
          </p:nvSpPr>
          <p:spPr bwMode="black">
            <a:xfrm>
              <a:off x="1492601" y="2304885"/>
              <a:ext cx="2255342" cy="1078374"/>
            </a:xfrm>
            <a:prstGeom prst="rect">
              <a:avLst/>
            </a:prstGeom>
            <a:solidFill>
              <a:schemeClr val="bg2">
                <a:alpha val="39000"/>
              </a:schemeClr>
            </a:solidFill>
            <a:ln w="9525">
              <a:miter lim="800000"/>
              <a:headEnd/>
              <a:tailEnd/>
            </a:ln>
            <a:scene3d>
              <a:camera prst="legacyPerspectiveTopRight"/>
              <a:lightRig rig="legacyFlat3" dir="b"/>
            </a:scene3d>
            <a:sp3d prstMaterial="legacyMatte">
              <a:extrusionClr>
                <a:srgbClr val="666699"/>
              </a:extrusionClr>
            </a:sp3d>
          </p:spPr>
          <p:txBody>
            <a:bodyPr wrap="none" lIns="109650" tIns="54826" rIns="109650" bIns="54826" anchor="ctr">
              <a:flatTx/>
            </a:bodyPr>
            <a:lstStyle/>
            <a:p>
              <a:pPr algn="ctr" defTabSz="537210">
                <a:lnSpc>
                  <a:spcPct val="97000"/>
                </a:lnSpc>
                <a:buClr>
                  <a:srgbClr val="000000"/>
                </a:buClr>
              </a:pPr>
              <a:endParaRPr lang="en-US" sz="1260">
                <a:solidFill>
                  <a:srgbClr val="000000"/>
                </a:solidFill>
                <a:ea typeface="MS PGothic" charset="0"/>
                <a:cs typeface="MS PGothic" charset="0"/>
              </a:endParaRPr>
            </a:p>
          </p:txBody>
        </p:sp>
        <p:sp>
          <p:nvSpPr>
            <p:cNvPr id="8" name="Rectangle 7"/>
            <p:cNvSpPr>
              <a:spLocks noChangeArrowheads="1"/>
            </p:cNvSpPr>
            <p:nvPr/>
          </p:nvSpPr>
          <p:spPr bwMode="black">
            <a:xfrm>
              <a:off x="3869888" y="3361081"/>
              <a:ext cx="912730" cy="349293"/>
            </a:xfrm>
            <a:prstGeom prst="rect">
              <a:avLst/>
            </a:prstGeom>
            <a:solidFill>
              <a:schemeClr val="bg2">
                <a:alpha val="39000"/>
              </a:schemeClr>
            </a:solidFill>
            <a:ln w="9525">
              <a:miter lim="800000"/>
              <a:headEnd/>
              <a:tailEnd/>
            </a:ln>
            <a:scene3d>
              <a:camera prst="legacyPerspectiveTopRight"/>
              <a:lightRig rig="legacyFlat3" dir="b"/>
            </a:scene3d>
            <a:sp3d prstMaterial="legacyMatte">
              <a:extrusionClr>
                <a:srgbClr val="666699"/>
              </a:extrusionClr>
            </a:sp3d>
          </p:spPr>
          <p:txBody>
            <a:bodyPr wrap="none" lIns="109650" tIns="54826" rIns="109650" bIns="54826" anchor="ctr">
              <a:flatTx/>
            </a:bodyPr>
            <a:lstStyle/>
            <a:p>
              <a:pPr algn="ctr" defTabSz="537210">
                <a:lnSpc>
                  <a:spcPct val="97000"/>
                </a:lnSpc>
                <a:buClr>
                  <a:srgbClr val="000000"/>
                </a:buClr>
              </a:pPr>
              <a:endParaRPr lang="en-US" sz="1260">
                <a:solidFill>
                  <a:srgbClr val="000000"/>
                </a:solidFill>
                <a:ea typeface="MS PGothic" charset="0"/>
                <a:cs typeface="MS PGothic" charset="0"/>
              </a:endParaRPr>
            </a:p>
          </p:txBody>
        </p:sp>
        <p:sp>
          <p:nvSpPr>
            <p:cNvPr id="9" name="Rectangle 8"/>
            <p:cNvSpPr>
              <a:spLocks noChangeArrowheads="1"/>
            </p:cNvSpPr>
            <p:nvPr/>
          </p:nvSpPr>
          <p:spPr bwMode="black">
            <a:xfrm>
              <a:off x="1495065" y="3610576"/>
              <a:ext cx="2252878" cy="657004"/>
            </a:xfrm>
            <a:prstGeom prst="rect">
              <a:avLst/>
            </a:prstGeom>
            <a:solidFill>
              <a:schemeClr val="bg2">
                <a:alpha val="39000"/>
              </a:schemeClr>
            </a:solidFill>
            <a:ln w="9525">
              <a:miter lim="800000"/>
              <a:headEnd/>
              <a:tailEnd/>
            </a:ln>
            <a:scene3d>
              <a:camera prst="legacyPerspectiveTopRight"/>
              <a:lightRig rig="legacyFlat3" dir="b"/>
            </a:scene3d>
            <a:sp3d prstMaterial="legacyMatte">
              <a:extrusionClr>
                <a:srgbClr val="666699"/>
              </a:extrusionClr>
            </a:sp3d>
          </p:spPr>
          <p:txBody>
            <a:bodyPr wrap="none" lIns="109650" tIns="54826" rIns="109650" bIns="54826" anchor="ctr">
              <a:flatTx/>
            </a:bodyPr>
            <a:lstStyle/>
            <a:p>
              <a:pPr algn="ctr" defTabSz="537210">
                <a:lnSpc>
                  <a:spcPct val="97000"/>
                </a:lnSpc>
                <a:buClr>
                  <a:srgbClr val="000000"/>
                </a:buClr>
              </a:pPr>
              <a:endParaRPr lang="en-US" sz="1260">
                <a:solidFill>
                  <a:srgbClr val="000000"/>
                </a:solidFill>
                <a:ea typeface="MS PGothic" charset="0"/>
                <a:cs typeface="MS PGothic" charset="0"/>
              </a:endParaRPr>
            </a:p>
          </p:txBody>
        </p:sp>
        <p:sp>
          <p:nvSpPr>
            <p:cNvPr id="10" name="Rectangle 9"/>
            <p:cNvSpPr>
              <a:spLocks noChangeArrowheads="1"/>
            </p:cNvSpPr>
            <p:nvPr/>
          </p:nvSpPr>
          <p:spPr bwMode="black">
            <a:xfrm>
              <a:off x="4165509" y="2743812"/>
              <a:ext cx="505019" cy="304015"/>
            </a:xfrm>
            <a:prstGeom prst="rect">
              <a:avLst/>
            </a:prstGeom>
            <a:solidFill>
              <a:schemeClr val="bg2">
                <a:alpha val="39000"/>
              </a:schemeClr>
            </a:solidFill>
            <a:ln w="9525">
              <a:miter lim="800000"/>
              <a:headEnd/>
              <a:tailEnd/>
            </a:ln>
            <a:scene3d>
              <a:camera prst="legacyPerspectiveTopRight"/>
              <a:lightRig rig="legacyFlat3" dir="b"/>
            </a:scene3d>
            <a:sp3d prstMaterial="legacyMatte">
              <a:extrusionClr>
                <a:srgbClr val="666699"/>
              </a:extrusionClr>
            </a:sp3d>
          </p:spPr>
          <p:txBody>
            <a:bodyPr wrap="none" lIns="109650" tIns="54826" rIns="109650" bIns="54826" anchor="ctr">
              <a:flatTx/>
            </a:bodyPr>
            <a:lstStyle/>
            <a:p>
              <a:pPr algn="ctr" defTabSz="537210">
                <a:lnSpc>
                  <a:spcPct val="97000"/>
                </a:lnSpc>
                <a:buClr>
                  <a:srgbClr val="000000"/>
                </a:buClr>
              </a:pPr>
              <a:endParaRPr lang="en-US" sz="1260">
                <a:solidFill>
                  <a:srgbClr val="000000"/>
                </a:solidFill>
                <a:ea typeface="MS PGothic" charset="0"/>
                <a:cs typeface="MS PGothic" charset="0"/>
              </a:endParaRPr>
            </a:p>
          </p:txBody>
        </p:sp>
        <p:sp>
          <p:nvSpPr>
            <p:cNvPr id="11" name="Rectangle 7"/>
            <p:cNvSpPr>
              <a:spLocks noChangeArrowheads="1"/>
            </p:cNvSpPr>
            <p:nvPr/>
          </p:nvSpPr>
          <p:spPr bwMode="black">
            <a:xfrm>
              <a:off x="4920573" y="2745660"/>
              <a:ext cx="1006343" cy="754954"/>
            </a:xfrm>
            <a:prstGeom prst="rect">
              <a:avLst/>
            </a:prstGeom>
            <a:solidFill>
              <a:schemeClr val="bg2">
                <a:alpha val="39000"/>
              </a:schemeClr>
            </a:solidFill>
            <a:ln w="9525">
              <a:miter lim="800000"/>
              <a:headEnd/>
              <a:tailEnd/>
            </a:ln>
            <a:scene3d>
              <a:camera prst="legacyPerspectiveTopRight"/>
              <a:lightRig rig="legacyFlat3" dir="b"/>
            </a:scene3d>
            <a:sp3d prstMaterial="legacyMatte">
              <a:extrusionClr>
                <a:srgbClr val="666699"/>
              </a:extrusionClr>
            </a:sp3d>
          </p:spPr>
          <p:txBody>
            <a:bodyPr wrap="none" lIns="109650" tIns="54826" rIns="109650" bIns="54826" anchor="ctr">
              <a:flatTx/>
            </a:bodyPr>
            <a:lstStyle/>
            <a:p>
              <a:pPr algn="ctr" defTabSz="537210">
                <a:lnSpc>
                  <a:spcPct val="97000"/>
                </a:lnSpc>
                <a:buClr>
                  <a:srgbClr val="000000"/>
                </a:buClr>
              </a:pPr>
              <a:endParaRPr lang="en-US" sz="1260">
                <a:solidFill>
                  <a:srgbClr val="000000"/>
                </a:solidFill>
                <a:ea typeface="MS PGothic" charset="0"/>
                <a:cs typeface="MS PGothic" charset="0"/>
              </a:endParaRPr>
            </a:p>
          </p:txBody>
        </p:sp>
        <p:cxnSp>
          <p:nvCxnSpPr>
            <p:cNvPr id="12" name="AutoShape 5"/>
            <p:cNvCxnSpPr>
              <a:cxnSpLocks noChangeShapeType="1"/>
            </p:cNvCxnSpPr>
            <p:nvPr/>
          </p:nvCxnSpPr>
          <p:spPr bwMode="black">
            <a:xfrm flipH="1">
              <a:off x="4581841" y="2894432"/>
              <a:ext cx="374453" cy="0"/>
            </a:xfrm>
            <a:prstGeom prst="straightConnector1">
              <a:avLst/>
            </a:prstGeom>
            <a:noFill/>
            <a:ln w="28575">
              <a:solidFill>
                <a:schemeClr val="bg1">
                  <a:lumMod val="50000"/>
                  <a:lumOff val="50000"/>
                </a:schemeClr>
              </a:solidFill>
              <a:round/>
              <a:headEnd type="triangle" w="med" len="med"/>
              <a:tailEnd/>
            </a:ln>
            <a:extLst>
              <a:ext uri="{909E8E84-426E-40dd-AFC4-6F175D3DCCD1}">
                <a14:hiddenFill xmlns:a14="http://schemas.microsoft.com/office/drawing/2010/main" xmlns="">
                  <a:noFill/>
                </a14:hiddenFill>
              </a:ext>
            </a:extLst>
          </p:spPr>
        </p:cxnSp>
        <p:cxnSp>
          <p:nvCxnSpPr>
            <p:cNvPr id="13" name="AutoShape 6"/>
            <p:cNvCxnSpPr>
              <a:cxnSpLocks noChangeShapeType="1"/>
            </p:cNvCxnSpPr>
            <p:nvPr/>
          </p:nvCxnSpPr>
          <p:spPr bwMode="black">
            <a:xfrm>
              <a:off x="5256843" y="2894432"/>
              <a:ext cx="299316" cy="0"/>
            </a:xfrm>
            <a:prstGeom prst="straightConnector1">
              <a:avLst/>
            </a:prstGeom>
            <a:noFill/>
            <a:ln w="28575">
              <a:solidFill>
                <a:schemeClr val="bg1">
                  <a:lumMod val="50000"/>
                  <a:lumOff val="50000"/>
                </a:schemeClr>
              </a:solidFill>
              <a:round/>
              <a:headEnd/>
              <a:tailEnd type="triangle" w="med" len="med"/>
            </a:ln>
            <a:extLst>
              <a:ext uri="{909E8E84-426E-40dd-AFC4-6F175D3DCCD1}">
                <a14:hiddenFill xmlns:a14="http://schemas.microsoft.com/office/drawing/2010/main" xmlns="">
                  <a:noFill/>
                </a14:hiddenFill>
              </a:ext>
            </a:extLst>
          </p:spPr>
        </p:cxnSp>
        <p:cxnSp>
          <p:nvCxnSpPr>
            <p:cNvPr id="14" name="AutoShape 7"/>
            <p:cNvCxnSpPr>
              <a:cxnSpLocks noChangeShapeType="1"/>
            </p:cNvCxnSpPr>
            <p:nvPr/>
          </p:nvCxnSpPr>
          <p:spPr bwMode="black">
            <a:xfrm>
              <a:off x="4581841" y="2894432"/>
              <a:ext cx="476688" cy="475889"/>
            </a:xfrm>
            <a:prstGeom prst="curvedConnector3">
              <a:avLst>
                <a:gd name="adj1" fmla="val 49870"/>
              </a:avLst>
            </a:prstGeom>
            <a:noFill/>
            <a:ln w="28575">
              <a:solidFill>
                <a:schemeClr val="bg1">
                  <a:lumMod val="50000"/>
                  <a:lumOff val="50000"/>
                </a:schemeClr>
              </a:solidFill>
              <a:round/>
              <a:headEnd/>
              <a:tailEnd type="triangle" w="med" len="med"/>
            </a:ln>
            <a:extLst>
              <a:ext uri="{909E8E84-426E-40dd-AFC4-6F175D3DCCD1}">
                <a14:hiddenFill xmlns:a14="http://schemas.microsoft.com/office/drawing/2010/main" xmlns="">
                  <a:noFill/>
                </a14:hiddenFill>
              </a:ext>
            </a:extLst>
          </p:spPr>
        </p:cxnSp>
        <p:cxnSp>
          <p:nvCxnSpPr>
            <p:cNvPr id="15" name="AutoShape 9"/>
            <p:cNvCxnSpPr>
              <a:cxnSpLocks noChangeShapeType="1"/>
            </p:cNvCxnSpPr>
            <p:nvPr/>
          </p:nvCxnSpPr>
          <p:spPr bwMode="black">
            <a:xfrm>
              <a:off x="4117469" y="3475664"/>
              <a:ext cx="320256" cy="54519"/>
            </a:xfrm>
            <a:prstGeom prst="straightConnector1">
              <a:avLst/>
            </a:prstGeom>
            <a:noFill/>
            <a:ln w="28575">
              <a:solidFill>
                <a:schemeClr val="bg1">
                  <a:lumMod val="50000"/>
                  <a:lumOff val="50000"/>
                </a:schemeClr>
              </a:solidFill>
              <a:round/>
              <a:headEnd/>
              <a:tailEnd type="triangle" w="med" len="med"/>
            </a:ln>
            <a:extLst>
              <a:ext uri="{909E8E84-426E-40dd-AFC4-6F175D3DCCD1}">
                <a14:hiddenFill xmlns:a14="http://schemas.microsoft.com/office/drawing/2010/main" xmlns="">
                  <a:noFill/>
                </a14:hiddenFill>
              </a:ext>
            </a:extLst>
          </p:spPr>
        </p:cxnSp>
        <p:cxnSp>
          <p:nvCxnSpPr>
            <p:cNvPr id="16" name="AutoShape 10"/>
            <p:cNvCxnSpPr>
              <a:cxnSpLocks noChangeShapeType="1"/>
            </p:cNvCxnSpPr>
            <p:nvPr/>
          </p:nvCxnSpPr>
          <p:spPr bwMode="black">
            <a:xfrm flipH="1" flipV="1">
              <a:off x="5357846" y="3370322"/>
              <a:ext cx="1067931" cy="924"/>
            </a:xfrm>
            <a:prstGeom prst="straightConnector1">
              <a:avLst/>
            </a:prstGeom>
            <a:noFill/>
            <a:ln w="28575">
              <a:solidFill>
                <a:schemeClr val="bg1">
                  <a:lumMod val="50000"/>
                  <a:lumOff val="50000"/>
                </a:schemeClr>
              </a:solidFill>
              <a:round/>
              <a:headEnd type="triangle" w="med" len="med"/>
              <a:tailEnd/>
            </a:ln>
            <a:extLst>
              <a:ext uri="{909E8E84-426E-40dd-AFC4-6F175D3DCCD1}">
                <a14:hiddenFill xmlns:a14="http://schemas.microsoft.com/office/drawing/2010/main" xmlns="">
                  <a:noFill/>
                </a14:hiddenFill>
              </a:ext>
            </a:extLst>
          </p:spPr>
        </p:cxnSp>
        <p:cxnSp>
          <p:nvCxnSpPr>
            <p:cNvPr id="17" name="AutoShape 11"/>
            <p:cNvCxnSpPr>
              <a:cxnSpLocks noChangeShapeType="1"/>
            </p:cNvCxnSpPr>
            <p:nvPr/>
          </p:nvCxnSpPr>
          <p:spPr bwMode="black">
            <a:xfrm rot="10800000" flipV="1">
              <a:off x="4754288" y="3496745"/>
              <a:ext cx="1636160" cy="72247"/>
            </a:xfrm>
            <a:prstGeom prst="curvedConnector3">
              <a:avLst>
                <a:gd name="adj1" fmla="val 50000"/>
              </a:avLst>
            </a:prstGeom>
            <a:noFill/>
            <a:ln w="28575">
              <a:solidFill>
                <a:schemeClr val="bg1">
                  <a:lumMod val="50000"/>
                  <a:lumOff val="50000"/>
                </a:schemeClr>
              </a:solidFill>
              <a:round/>
              <a:headEnd type="triangle" w="med" len="med"/>
              <a:tailEnd/>
            </a:ln>
            <a:extLst>
              <a:ext uri="{909E8E84-426E-40dd-AFC4-6F175D3DCCD1}">
                <a14:hiddenFill xmlns:a14="http://schemas.microsoft.com/office/drawing/2010/main" xmlns="">
                  <a:noFill/>
                </a14:hiddenFill>
              </a:ext>
            </a:extLst>
          </p:spPr>
        </p:cxnSp>
        <p:cxnSp>
          <p:nvCxnSpPr>
            <p:cNvPr id="18" name="AutoShape 12"/>
            <p:cNvCxnSpPr>
              <a:cxnSpLocks noChangeShapeType="1"/>
            </p:cNvCxnSpPr>
            <p:nvPr/>
          </p:nvCxnSpPr>
          <p:spPr bwMode="black">
            <a:xfrm rot="16200000">
              <a:off x="5269249" y="3039887"/>
              <a:ext cx="317876" cy="274681"/>
            </a:xfrm>
            <a:prstGeom prst="curvedConnector3">
              <a:avLst>
                <a:gd name="adj1" fmla="val 50000"/>
              </a:avLst>
            </a:prstGeom>
            <a:noFill/>
            <a:ln w="25400">
              <a:solidFill>
                <a:schemeClr val="bg1">
                  <a:lumMod val="50000"/>
                  <a:lumOff val="50000"/>
                </a:schemeClr>
              </a:solidFill>
              <a:round/>
              <a:headEnd/>
              <a:tailEnd type="triangle" w="med" len="med"/>
            </a:ln>
            <a:extLst>
              <a:ext uri="{909E8E84-426E-40dd-AFC4-6F175D3DCCD1}">
                <a14:hiddenFill xmlns:a14="http://schemas.microsoft.com/office/drawing/2010/main" xmlns="">
                  <a:noFill/>
                </a14:hiddenFill>
              </a:ext>
            </a:extLst>
          </p:spPr>
        </p:cxnSp>
        <p:cxnSp>
          <p:nvCxnSpPr>
            <p:cNvPr id="19" name="AutoShape 13"/>
            <p:cNvCxnSpPr>
              <a:cxnSpLocks noChangeShapeType="1"/>
            </p:cNvCxnSpPr>
            <p:nvPr/>
          </p:nvCxnSpPr>
          <p:spPr bwMode="black">
            <a:xfrm rot="10800000">
              <a:off x="5844390" y="2894432"/>
              <a:ext cx="525474" cy="346242"/>
            </a:xfrm>
            <a:prstGeom prst="curvedConnector3">
              <a:avLst>
                <a:gd name="adj1" fmla="val 50000"/>
              </a:avLst>
            </a:prstGeom>
            <a:noFill/>
            <a:ln w="28575">
              <a:solidFill>
                <a:schemeClr val="bg1">
                  <a:lumMod val="50000"/>
                  <a:lumOff val="50000"/>
                </a:schemeClr>
              </a:solidFill>
              <a:round/>
              <a:headEnd type="triangle" w="med" len="med"/>
              <a:tailEnd/>
            </a:ln>
            <a:extLst>
              <a:ext uri="{909E8E84-426E-40dd-AFC4-6F175D3DCCD1}">
                <a14:hiddenFill xmlns:a14="http://schemas.microsoft.com/office/drawing/2010/main" xmlns="">
                  <a:noFill/>
                </a14:hiddenFill>
              </a:ext>
            </a:extLst>
          </p:spPr>
        </p:cxnSp>
        <p:cxnSp>
          <p:nvCxnSpPr>
            <p:cNvPr id="33" name="AutoShape 31"/>
            <p:cNvCxnSpPr>
              <a:cxnSpLocks noChangeShapeType="1"/>
              <a:stCxn id="136" idx="1"/>
            </p:cNvCxnSpPr>
            <p:nvPr/>
          </p:nvCxnSpPr>
          <p:spPr bwMode="black">
            <a:xfrm flipH="1">
              <a:off x="1851042" y="2525639"/>
              <a:ext cx="390091" cy="3791"/>
            </a:xfrm>
            <a:prstGeom prst="straightConnector1">
              <a:avLst/>
            </a:prstGeom>
            <a:noFill/>
            <a:ln w="28575">
              <a:solidFill>
                <a:schemeClr val="bg1">
                  <a:lumMod val="50000"/>
                  <a:lumOff val="50000"/>
                </a:schemeClr>
              </a:solidFill>
              <a:round/>
              <a:headEnd type="triangle" w="med" len="med"/>
              <a:tailEnd/>
            </a:ln>
            <a:extLst>
              <a:ext uri="{909E8E84-426E-40dd-AFC4-6F175D3DCCD1}">
                <a14:hiddenFill xmlns:a14="http://schemas.microsoft.com/office/drawing/2010/main" xmlns="">
                  <a:noFill/>
                </a14:hiddenFill>
              </a:ext>
            </a:extLst>
          </p:spPr>
        </p:cxnSp>
        <p:cxnSp>
          <p:nvCxnSpPr>
            <p:cNvPr id="34" name="AutoShape 32"/>
            <p:cNvCxnSpPr>
              <a:cxnSpLocks noChangeShapeType="1"/>
            </p:cNvCxnSpPr>
            <p:nvPr/>
          </p:nvCxnSpPr>
          <p:spPr bwMode="black">
            <a:xfrm>
              <a:off x="2448442" y="2529430"/>
              <a:ext cx="381516" cy="0"/>
            </a:xfrm>
            <a:prstGeom prst="straightConnector1">
              <a:avLst/>
            </a:prstGeom>
            <a:noFill/>
            <a:ln w="28575">
              <a:solidFill>
                <a:schemeClr val="bg1">
                  <a:lumMod val="50000"/>
                  <a:lumOff val="50000"/>
                </a:schemeClr>
              </a:solidFill>
              <a:round/>
              <a:headEnd/>
              <a:tailEnd type="triangle" w="med" len="med"/>
            </a:ln>
            <a:extLst>
              <a:ext uri="{909E8E84-426E-40dd-AFC4-6F175D3DCCD1}">
                <a14:hiddenFill xmlns:a14="http://schemas.microsoft.com/office/drawing/2010/main" xmlns="">
                  <a:noFill/>
                </a14:hiddenFill>
              </a:ext>
            </a:extLst>
          </p:spPr>
        </p:cxnSp>
        <p:cxnSp>
          <p:nvCxnSpPr>
            <p:cNvPr id="35" name="AutoShape 33"/>
            <p:cNvCxnSpPr>
              <a:cxnSpLocks noChangeShapeType="1"/>
            </p:cNvCxnSpPr>
            <p:nvPr/>
          </p:nvCxnSpPr>
          <p:spPr bwMode="black">
            <a:xfrm>
              <a:off x="1851041" y="2563414"/>
              <a:ext cx="978918" cy="313718"/>
            </a:xfrm>
            <a:prstGeom prst="curvedConnector3">
              <a:avLst>
                <a:gd name="adj1" fmla="val 50000"/>
              </a:avLst>
            </a:prstGeom>
            <a:noFill/>
            <a:ln w="28575">
              <a:solidFill>
                <a:schemeClr val="bg1">
                  <a:lumMod val="50000"/>
                  <a:lumOff val="50000"/>
                </a:schemeClr>
              </a:solidFill>
              <a:round/>
              <a:headEnd/>
              <a:tailEnd type="triangle" w="med" len="med"/>
            </a:ln>
            <a:extLst>
              <a:ext uri="{909E8E84-426E-40dd-AFC4-6F175D3DCCD1}">
                <a14:hiddenFill xmlns:a14="http://schemas.microsoft.com/office/drawing/2010/main" xmlns="">
                  <a:noFill/>
                </a14:hiddenFill>
              </a:ext>
            </a:extLst>
          </p:spPr>
        </p:cxnSp>
        <p:cxnSp>
          <p:nvCxnSpPr>
            <p:cNvPr id="37" name="AutoShape 35"/>
            <p:cNvCxnSpPr>
              <a:cxnSpLocks noChangeShapeType="1"/>
            </p:cNvCxnSpPr>
            <p:nvPr/>
          </p:nvCxnSpPr>
          <p:spPr bwMode="black">
            <a:xfrm flipH="1">
              <a:off x="1851042" y="3202143"/>
              <a:ext cx="352282" cy="0"/>
            </a:xfrm>
            <a:prstGeom prst="straightConnector1">
              <a:avLst/>
            </a:prstGeom>
            <a:noFill/>
            <a:ln w="28575">
              <a:solidFill>
                <a:schemeClr val="bg1">
                  <a:lumMod val="50000"/>
                  <a:lumOff val="50000"/>
                </a:schemeClr>
              </a:solidFill>
              <a:round/>
              <a:headEnd type="triangle" w="med" len="med"/>
              <a:tailEnd/>
            </a:ln>
            <a:extLst>
              <a:ext uri="{909E8E84-426E-40dd-AFC4-6F175D3DCCD1}">
                <a14:hiddenFill xmlns:a14="http://schemas.microsoft.com/office/drawing/2010/main" xmlns="">
                  <a:noFill/>
                </a14:hiddenFill>
              </a:ext>
            </a:extLst>
          </p:spPr>
        </p:cxnSp>
        <p:cxnSp>
          <p:nvCxnSpPr>
            <p:cNvPr id="38" name="AutoShape 36"/>
            <p:cNvCxnSpPr>
              <a:cxnSpLocks noChangeShapeType="1"/>
            </p:cNvCxnSpPr>
            <p:nvPr/>
          </p:nvCxnSpPr>
          <p:spPr bwMode="black">
            <a:xfrm>
              <a:off x="2458559" y="3202143"/>
              <a:ext cx="365831" cy="0"/>
            </a:xfrm>
            <a:prstGeom prst="straightConnector1">
              <a:avLst/>
            </a:prstGeom>
            <a:noFill/>
            <a:ln w="28575">
              <a:solidFill>
                <a:schemeClr val="bg1">
                  <a:lumMod val="50000"/>
                  <a:lumOff val="50000"/>
                </a:schemeClr>
              </a:solidFill>
              <a:round/>
              <a:headEnd/>
              <a:tailEnd type="triangle" w="med" len="med"/>
            </a:ln>
            <a:extLst>
              <a:ext uri="{909E8E84-426E-40dd-AFC4-6F175D3DCCD1}">
                <a14:hiddenFill xmlns:a14="http://schemas.microsoft.com/office/drawing/2010/main" xmlns="">
                  <a:noFill/>
                </a14:hiddenFill>
              </a:ext>
            </a:extLst>
          </p:spPr>
        </p:cxnSp>
        <p:cxnSp>
          <p:nvCxnSpPr>
            <p:cNvPr id="39" name="AutoShape 37"/>
            <p:cNvCxnSpPr>
              <a:cxnSpLocks noChangeShapeType="1"/>
              <a:stCxn id="138" idx="1"/>
            </p:cNvCxnSpPr>
            <p:nvPr/>
          </p:nvCxnSpPr>
          <p:spPr bwMode="black">
            <a:xfrm flipH="1">
              <a:off x="3056929" y="2525639"/>
              <a:ext cx="372804" cy="3791"/>
            </a:xfrm>
            <a:prstGeom prst="straightConnector1">
              <a:avLst/>
            </a:prstGeom>
            <a:noFill/>
            <a:ln w="28575">
              <a:solidFill>
                <a:schemeClr val="bg1">
                  <a:lumMod val="50000"/>
                  <a:lumOff val="50000"/>
                </a:schemeClr>
              </a:solidFill>
              <a:round/>
              <a:headEnd type="triangle" w="med" len="med"/>
              <a:tailEnd/>
            </a:ln>
            <a:extLst>
              <a:ext uri="{909E8E84-426E-40dd-AFC4-6F175D3DCCD1}">
                <a14:hiddenFill xmlns:a14="http://schemas.microsoft.com/office/drawing/2010/main" xmlns="">
                  <a:noFill/>
                </a14:hiddenFill>
              </a:ext>
            </a:extLst>
          </p:spPr>
        </p:cxnSp>
        <p:cxnSp>
          <p:nvCxnSpPr>
            <p:cNvPr id="40" name="AutoShape 38"/>
            <p:cNvCxnSpPr>
              <a:cxnSpLocks noChangeShapeType="1"/>
            </p:cNvCxnSpPr>
            <p:nvPr/>
          </p:nvCxnSpPr>
          <p:spPr bwMode="black">
            <a:xfrm flipH="1">
              <a:off x="3038452" y="2883343"/>
              <a:ext cx="1237913" cy="0"/>
            </a:xfrm>
            <a:prstGeom prst="straightConnector1">
              <a:avLst/>
            </a:prstGeom>
            <a:noFill/>
            <a:ln w="28575">
              <a:solidFill>
                <a:schemeClr val="bg1">
                  <a:lumMod val="50000"/>
                  <a:lumOff val="50000"/>
                </a:schemeClr>
              </a:solidFill>
              <a:round/>
              <a:headEnd type="triangle" w="med" len="med"/>
              <a:tailEnd/>
            </a:ln>
            <a:extLst>
              <a:ext uri="{909E8E84-426E-40dd-AFC4-6F175D3DCCD1}">
                <a14:hiddenFill xmlns:a14="http://schemas.microsoft.com/office/drawing/2010/main" xmlns="">
                  <a:noFill/>
                </a14:hiddenFill>
              </a:ext>
            </a:extLst>
          </p:spPr>
        </p:cxnSp>
        <p:cxnSp>
          <p:nvCxnSpPr>
            <p:cNvPr id="41" name="AutoShape 39"/>
            <p:cNvCxnSpPr>
              <a:cxnSpLocks noChangeShapeType="1"/>
            </p:cNvCxnSpPr>
            <p:nvPr/>
          </p:nvCxnSpPr>
          <p:spPr bwMode="black">
            <a:xfrm rot="10800000" flipV="1">
              <a:off x="3053388" y="2929546"/>
              <a:ext cx="1231600" cy="277311"/>
            </a:xfrm>
            <a:prstGeom prst="curvedConnector3">
              <a:avLst>
                <a:gd name="adj1" fmla="val 50000"/>
              </a:avLst>
            </a:prstGeom>
            <a:noFill/>
            <a:ln w="28575">
              <a:solidFill>
                <a:schemeClr val="bg1">
                  <a:lumMod val="50000"/>
                  <a:lumOff val="50000"/>
                </a:schemeClr>
              </a:solidFill>
              <a:round/>
              <a:headEnd type="triangle" w="med" len="med"/>
              <a:tailEnd/>
            </a:ln>
            <a:extLst>
              <a:ext uri="{909E8E84-426E-40dd-AFC4-6F175D3DCCD1}">
                <a14:hiddenFill xmlns:a14="http://schemas.microsoft.com/office/drawing/2010/main" xmlns="">
                  <a:noFill/>
                </a14:hiddenFill>
              </a:ext>
            </a:extLst>
          </p:spPr>
        </p:cxnSp>
        <p:cxnSp>
          <p:nvCxnSpPr>
            <p:cNvPr id="42" name="AutoShape 40"/>
            <p:cNvCxnSpPr>
              <a:cxnSpLocks noChangeShapeType="1"/>
            </p:cNvCxnSpPr>
            <p:nvPr/>
          </p:nvCxnSpPr>
          <p:spPr bwMode="black">
            <a:xfrm rot="16200000">
              <a:off x="3124034" y="2478050"/>
              <a:ext cx="195900" cy="455750"/>
            </a:xfrm>
            <a:prstGeom prst="curvedConnector3">
              <a:avLst>
                <a:gd name="adj1" fmla="val 50000"/>
              </a:avLst>
            </a:prstGeom>
            <a:noFill/>
            <a:ln w="25400">
              <a:solidFill>
                <a:schemeClr val="bg1">
                  <a:lumMod val="50000"/>
                  <a:lumOff val="50000"/>
                </a:schemeClr>
              </a:solidFill>
              <a:round/>
              <a:headEnd/>
              <a:tailEnd type="triangle" w="med" len="med"/>
            </a:ln>
            <a:extLst>
              <a:ext uri="{909E8E84-426E-40dd-AFC4-6F175D3DCCD1}">
                <a14:hiddenFill xmlns:a14="http://schemas.microsoft.com/office/drawing/2010/main" xmlns="">
                  <a:noFill/>
                </a14:hiddenFill>
              </a:ext>
            </a:extLst>
          </p:spPr>
        </p:cxnSp>
        <p:cxnSp>
          <p:nvCxnSpPr>
            <p:cNvPr id="43" name="AutoShape 41"/>
            <p:cNvCxnSpPr>
              <a:cxnSpLocks noChangeShapeType="1"/>
            </p:cNvCxnSpPr>
            <p:nvPr/>
          </p:nvCxnSpPr>
          <p:spPr bwMode="black">
            <a:xfrm rot="10800000">
              <a:off x="3436310" y="2534974"/>
              <a:ext cx="848678" cy="305863"/>
            </a:xfrm>
            <a:prstGeom prst="curvedConnector3">
              <a:avLst>
                <a:gd name="adj1" fmla="val 49926"/>
              </a:avLst>
            </a:prstGeom>
            <a:noFill/>
            <a:ln w="28575">
              <a:solidFill>
                <a:schemeClr val="bg1">
                  <a:lumMod val="50000"/>
                  <a:lumOff val="50000"/>
                </a:schemeClr>
              </a:solidFill>
              <a:round/>
              <a:headEnd type="triangle" w="med" len="med"/>
              <a:tailEnd/>
            </a:ln>
            <a:extLst>
              <a:ext uri="{909E8E84-426E-40dd-AFC4-6F175D3DCCD1}">
                <a14:hiddenFill xmlns:a14="http://schemas.microsoft.com/office/drawing/2010/main" xmlns="">
                  <a:noFill/>
                </a14:hiddenFill>
              </a:ext>
            </a:extLst>
          </p:spPr>
        </p:cxnSp>
        <p:cxnSp>
          <p:nvCxnSpPr>
            <p:cNvPr id="65" name="AutoShape 64"/>
            <p:cNvCxnSpPr>
              <a:cxnSpLocks noChangeShapeType="1"/>
              <a:stCxn id="149" idx="1"/>
            </p:cNvCxnSpPr>
            <p:nvPr/>
          </p:nvCxnSpPr>
          <p:spPr bwMode="black">
            <a:xfrm flipH="1" flipV="1">
              <a:off x="1835030" y="3761197"/>
              <a:ext cx="406104" cy="9337"/>
            </a:xfrm>
            <a:prstGeom prst="straightConnector1">
              <a:avLst/>
            </a:prstGeom>
            <a:noFill/>
            <a:ln w="28575">
              <a:solidFill>
                <a:schemeClr val="bg1">
                  <a:lumMod val="50000"/>
                  <a:lumOff val="50000"/>
                </a:schemeClr>
              </a:solidFill>
              <a:round/>
              <a:headEnd type="triangle" w="med" len="med"/>
              <a:tailEnd/>
            </a:ln>
            <a:extLst>
              <a:ext uri="{909E8E84-426E-40dd-AFC4-6F175D3DCCD1}">
                <a14:hiddenFill xmlns:a14="http://schemas.microsoft.com/office/drawing/2010/main" xmlns="">
                  <a:noFill/>
                </a14:hiddenFill>
              </a:ext>
            </a:extLst>
          </p:spPr>
        </p:cxnSp>
        <p:cxnSp>
          <p:nvCxnSpPr>
            <p:cNvPr id="67" name="AutoShape 66"/>
            <p:cNvCxnSpPr>
              <a:cxnSpLocks noChangeShapeType="1"/>
            </p:cNvCxnSpPr>
            <p:nvPr/>
          </p:nvCxnSpPr>
          <p:spPr bwMode="black">
            <a:xfrm>
              <a:off x="1835029" y="3761197"/>
              <a:ext cx="888095" cy="353914"/>
            </a:xfrm>
            <a:prstGeom prst="curvedConnector3">
              <a:avLst>
                <a:gd name="adj1" fmla="val 49931"/>
              </a:avLst>
            </a:prstGeom>
            <a:noFill/>
            <a:ln w="28575">
              <a:solidFill>
                <a:schemeClr val="bg1">
                  <a:lumMod val="50000"/>
                  <a:lumOff val="50000"/>
                </a:schemeClr>
              </a:solidFill>
              <a:round/>
              <a:headEnd/>
              <a:tailEnd type="triangle" w="med" len="med"/>
            </a:ln>
            <a:extLst>
              <a:ext uri="{909E8E84-426E-40dd-AFC4-6F175D3DCCD1}">
                <a14:hiddenFill xmlns:a14="http://schemas.microsoft.com/office/drawing/2010/main" xmlns="">
                  <a:noFill/>
                </a14:hiddenFill>
              </a:ext>
            </a:extLst>
          </p:spPr>
        </p:cxnSp>
        <p:cxnSp>
          <p:nvCxnSpPr>
            <p:cNvPr id="69" name="AutoShape 72"/>
            <p:cNvCxnSpPr>
              <a:cxnSpLocks noChangeShapeType="1"/>
              <a:endCxn id="151" idx="3"/>
            </p:cNvCxnSpPr>
            <p:nvPr/>
          </p:nvCxnSpPr>
          <p:spPr bwMode="black">
            <a:xfrm rot="10800000" flipV="1">
              <a:off x="3645774" y="3581007"/>
              <a:ext cx="791953" cy="189526"/>
            </a:xfrm>
            <a:prstGeom prst="curvedConnector3">
              <a:avLst>
                <a:gd name="adj1" fmla="val 50000"/>
              </a:avLst>
            </a:prstGeom>
            <a:noFill/>
            <a:ln w="28575">
              <a:solidFill>
                <a:schemeClr val="bg1">
                  <a:lumMod val="50000"/>
                  <a:lumOff val="50000"/>
                </a:schemeClr>
              </a:solidFill>
              <a:round/>
              <a:headEnd type="triangle" w="med" len="med"/>
              <a:tailEnd/>
            </a:ln>
            <a:extLst>
              <a:ext uri="{909E8E84-426E-40dd-AFC4-6F175D3DCCD1}">
                <a14:hiddenFill xmlns:a14="http://schemas.microsoft.com/office/drawing/2010/main" xmlns="">
                  <a:noFill/>
                </a14:hiddenFill>
              </a:ext>
            </a:extLst>
          </p:spPr>
        </p:cxnSp>
        <p:cxnSp>
          <p:nvCxnSpPr>
            <p:cNvPr id="70" name="AutoShape 73"/>
            <p:cNvCxnSpPr>
              <a:cxnSpLocks noChangeShapeType="1"/>
            </p:cNvCxnSpPr>
            <p:nvPr/>
          </p:nvCxnSpPr>
          <p:spPr bwMode="black">
            <a:xfrm rot="16200000">
              <a:off x="3108022" y="3709818"/>
              <a:ext cx="195900" cy="455750"/>
            </a:xfrm>
            <a:prstGeom prst="curvedConnector3">
              <a:avLst>
                <a:gd name="adj1" fmla="val 50000"/>
              </a:avLst>
            </a:prstGeom>
            <a:noFill/>
            <a:ln w="25400">
              <a:solidFill>
                <a:schemeClr val="bg1">
                  <a:lumMod val="50000"/>
                  <a:lumOff val="50000"/>
                </a:schemeClr>
              </a:solidFill>
              <a:round/>
              <a:headEnd/>
              <a:tailEnd type="triangle" w="med" len="med"/>
            </a:ln>
            <a:extLst>
              <a:ext uri="{909E8E84-426E-40dd-AFC4-6F175D3DCCD1}">
                <a14:hiddenFill xmlns:a14="http://schemas.microsoft.com/office/drawing/2010/main" xmlns="">
                  <a:noFill/>
                </a14:hiddenFill>
              </a:ext>
            </a:extLst>
          </p:spPr>
        </p:cxnSp>
        <p:cxnSp>
          <p:nvCxnSpPr>
            <p:cNvPr id="85" name="AutoShape 7"/>
            <p:cNvCxnSpPr>
              <a:cxnSpLocks noChangeShapeType="1"/>
            </p:cNvCxnSpPr>
            <p:nvPr/>
          </p:nvCxnSpPr>
          <p:spPr bwMode="black">
            <a:xfrm rot="16200000">
              <a:off x="5307745" y="3025419"/>
              <a:ext cx="290153" cy="346123"/>
            </a:xfrm>
            <a:prstGeom prst="curvedConnector3">
              <a:avLst>
                <a:gd name="adj1" fmla="val 50000"/>
              </a:avLst>
            </a:prstGeom>
            <a:noFill/>
            <a:ln w="28575">
              <a:solidFill>
                <a:schemeClr val="bg1">
                  <a:lumMod val="50000"/>
                  <a:lumOff val="50000"/>
                </a:schemeClr>
              </a:solidFill>
              <a:round/>
              <a:headEnd/>
              <a:tailEnd type="triangle" w="med" len="med"/>
            </a:ln>
            <a:extLst>
              <a:ext uri="{909E8E84-426E-40dd-AFC4-6F175D3DCCD1}">
                <a14:hiddenFill xmlns:a14="http://schemas.microsoft.com/office/drawing/2010/main" xmlns="">
                  <a:noFill/>
                </a14:hiddenFill>
              </a:ext>
            </a:extLst>
          </p:spPr>
        </p:cxnSp>
        <p:sp>
          <p:nvSpPr>
            <p:cNvPr id="119" name="Text Box 140"/>
            <p:cNvSpPr txBox="1">
              <a:spLocks noChangeArrowheads="1"/>
            </p:cNvSpPr>
            <p:nvPr/>
          </p:nvSpPr>
          <p:spPr bwMode="auto">
            <a:xfrm>
              <a:off x="3869888" y="3755414"/>
              <a:ext cx="912729" cy="333959"/>
            </a:xfrm>
            <a:prstGeom prst="rect">
              <a:avLst/>
            </a:prstGeom>
            <a:solidFill>
              <a:schemeClr val="bg1">
                <a:lumMod val="75000"/>
                <a:lumOff val="25000"/>
              </a:schemeClr>
            </a:solidFill>
            <a:ln>
              <a:noFill/>
            </a:ln>
            <a:effectLst/>
            <a:extLst>
              <a:ext uri="{91240B29-F687-4f45-9708-019B960494DF}">
                <a14:hiddenLine xmlns:a14="http://schemas.microsoft.com/office/drawing/2010/main" xmlns="" w="9525">
                  <a:solidFill>
                    <a:srgbClr val="000000"/>
                  </a:solidFill>
                  <a:miter lim="800000"/>
                  <a:headEnd/>
                  <a:tailEnd/>
                </a14:hiddenLine>
              </a:ext>
            </a:extLst>
          </p:spPr>
          <p:txBody>
            <a:bodyPr wrap="square" lIns="0" tIns="109728" rIns="0" bIns="109728">
              <a:spAutoFit/>
            </a:bodyPr>
            <a:lstStyle>
              <a:lvl1pPr defTabSz="447675">
                <a:defRPr sz="2000" b="1">
                  <a:solidFill>
                    <a:schemeClr val="tx1"/>
                  </a:solidFill>
                  <a:latin typeface="Arial" charset="0"/>
                  <a:ea typeface="ＭＳ Ｐゴシック" charset="0"/>
                  <a:cs typeface="Arial" charset="0"/>
                </a:defRPr>
              </a:lvl1pPr>
              <a:lvl2pPr marL="742950" indent="-285750" defTabSz="447675">
                <a:defRPr>
                  <a:solidFill>
                    <a:schemeClr val="tx1"/>
                  </a:solidFill>
                  <a:latin typeface="Arial" charset="0"/>
                  <a:ea typeface="Arial" charset="0"/>
                  <a:cs typeface="Arial" charset="0"/>
                </a:defRPr>
              </a:lvl2pPr>
              <a:lvl3pPr marL="1143000" defTabSz="447675">
                <a:defRPr sz="1600">
                  <a:solidFill>
                    <a:schemeClr val="tx1"/>
                  </a:solidFill>
                  <a:latin typeface="Arial" charset="0"/>
                  <a:ea typeface="Arial" charset="0"/>
                  <a:cs typeface="Arial" charset="0"/>
                </a:defRPr>
              </a:lvl3pPr>
              <a:lvl4pPr marL="1600200" defTabSz="447675">
                <a:defRPr sz="1400">
                  <a:solidFill>
                    <a:schemeClr val="tx1"/>
                  </a:solidFill>
                  <a:latin typeface="Arial" charset="0"/>
                  <a:ea typeface="Arial" charset="0"/>
                  <a:cs typeface="Arial" charset="0"/>
                </a:defRPr>
              </a:lvl4pPr>
              <a:lvl5pPr marL="2057400" defTabSz="447675">
                <a:defRPr sz="1400">
                  <a:solidFill>
                    <a:schemeClr val="tx1"/>
                  </a:solidFill>
                  <a:latin typeface="Arial" charset="0"/>
                  <a:ea typeface="Arial" charset="0"/>
                  <a:cs typeface="Arial" charset="0"/>
                </a:defRPr>
              </a:lvl5pPr>
              <a:lvl6pPr marL="2514600" indent="-228600" defTabSz="447675" eaLnBrk="0" hangingPunct="0">
                <a:spcBef>
                  <a:spcPct val="0"/>
                </a:spcBef>
                <a:buClr>
                  <a:schemeClr val="tx1"/>
                </a:buClr>
                <a:buFont typeface="Arial" charset="0"/>
                <a:buChar char="&gt;"/>
                <a:defRPr sz="1400">
                  <a:solidFill>
                    <a:schemeClr val="tx1"/>
                  </a:solidFill>
                  <a:latin typeface="Arial" charset="0"/>
                  <a:ea typeface="Arial" charset="0"/>
                  <a:cs typeface="Arial" charset="0"/>
                </a:defRPr>
              </a:lvl6pPr>
              <a:lvl7pPr marL="2971800" indent="-228600" defTabSz="447675" eaLnBrk="0" hangingPunct="0">
                <a:spcBef>
                  <a:spcPct val="0"/>
                </a:spcBef>
                <a:buClr>
                  <a:schemeClr val="tx1"/>
                </a:buClr>
                <a:buFont typeface="Arial" charset="0"/>
                <a:buChar char="&gt;"/>
                <a:defRPr sz="1400">
                  <a:solidFill>
                    <a:schemeClr val="tx1"/>
                  </a:solidFill>
                  <a:latin typeface="Arial" charset="0"/>
                  <a:ea typeface="Arial" charset="0"/>
                  <a:cs typeface="Arial" charset="0"/>
                </a:defRPr>
              </a:lvl7pPr>
              <a:lvl8pPr marL="3429000" indent="-228600" defTabSz="447675" eaLnBrk="0" hangingPunct="0">
                <a:spcBef>
                  <a:spcPct val="0"/>
                </a:spcBef>
                <a:buClr>
                  <a:schemeClr val="tx1"/>
                </a:buClr>
                <a:buFont typeface="Arial" charset="0"/>
                <a:buChar char="&gt;"/>
                <a:defRPr sz="1400">
                  <a:solidFill>
                    <a:schemeClr val="tx1"/>
                  </a:solidFill>
                  <a:latin typeface="Arial" charset="0"/>
                  <a:ea typeface="Arial" charset="0"/>
                  <a:cs typeface="Arial" charset="0"/>
                </a:defRPr>
              </a:lvl8pPr>
              <a:lvl9pPr marL="3886200" indent="-228600" defTabSz="447675" eaLnBrk="0" hangingPunct="0">
                <a:spcBef>
                  <a:spcPct val="0"/>
                </a:spcBef>
                <a:buClr>
                  <a:schemeClr val="tx1"/>
                </a:buClr>
                <a:buFont typeface="Arial" charset="0"/>
                <a:buChar char="&gt;"/>
                <a:defRPr sz="1400">
                  <a:solidFill>
                    <a:schemeClr val="tx1"/>
                  </a:solidFill>
                  <a:latin typeface="Arial" charset="0"/>
                  <a:ea typeface="Arial" charset="0"/>
                  <a:cs typeface="Arial" charset="0"/>
                </a:defRPr>
              </a:lvl9pPr>
            </a:lstStyle>
            <a:p>
              <a:pPr algn="ctr">
                <a:lnSpc>
                  <a:spcPct val="97000"/>
                </a:lnSpc>
                <a:buClr>
                  <a:srgbClr val="000000"/>
                </a:buClr>
                <a:buFont typeface="Arial" charset="0"/>
                <a:buNone/>
              </a:pPr>
              <a:r>
                <a:rPr lang="en-US" sz="1200" b="0">
                  <a:solidFill>
                    <a:schemeClr val="bg2"/>
                  </a:solidFill>
                  <a:ea typeface="MS PGothic" charset="0"/>
                  <a:cs typeface="MS PGothic" charset="0"/>
                </a:rPr>
                <a:t>Modify</a:t>
              </a:r>
            </a:p>
          </p:txBody>
        </p:sp>
        <p:sp>
          <p:nvSpPr>
            <p:cNvPr id="120" name="Text Box 142"/>
            <p:cNvSpPr txBox="1">
              <a:spLocks noChangeArrowheads="1"/>
            </p:cNvSpPr>
            <p:nvPr/>
          </p:nvSpPr>
          <p:spPr bwMode="auto">
            <a:xfrm>
              <a:off x="1492601" y="2020817"/>
              <a:ext cx="1069162" cy="333959"/>
            </a:xfrm>
            <a:prstGeom prst="rect">
              <a:avLst/>
            </a:prstGeom>
            <a:solidFill>
              <a:schemeClr val="bg1">
                <a:lumMod val="75000"/>
                <a:lumOff val="25000"/>
              </a:schemeClr>
            </a:solidFill>
            <a:ln>
              <a:noFill/>
            </a:ln>
            <a:effectLst/>
            <a:extLst>
              <a:ext uri="{91240B29-F687-4f45-9708-019B960494DF}">
                <a14:hiddenLine xmlns:a14="http://schemas.microsoft.com/office/drawing/2010/main" xmlns="" w="9525">
                  <a:solidFill>
                    <a:srgbClr val="000000"/>
                  </a:solidFill>
                  <a:miter lim="800000"/>
                  <a:headEnd/>
                  <a:tailEnd/>
                </a14:hiddenLine>
              </a:ext>
            </a:extLst>
          </p:spPr>
          <p:txBody>
            <a:bodyPr lIns="0" tIns="109728" rIns="0" bIns="109728">
              <a:spAutoFit/>
            </a:bodyPr>
            <a:lstStyle>
              <a:lvl1pPr defTabSz="447675">
                <a:defRPr sz="2000" b="1">
                  <a:solidFill>
                    <a:schemeClr val="tx1"/>
                  </a:solidFill>
                  <a:latin typeface="Arial" charset="0"/>
                  <a:ea typeface="ＭＳ Ｐゴシック" charset="0"/>
                  <a:cs typeface="Arial" charset="0"/>
                </a:defRPr>
              </a:lvl1pPr>
              <a:lvl2pPr marL="742950" indent="-285750" defTabSz="447675">
                <a:defRPr>
                  <a:solidFill>
                    <a:schemeClr val="tx1"/>
                  </a:solidFill>
                  <a:latin typeface="Arial" charset="0"/>
                  <a:ea typeface="Arial" charset="0"/>
                  <a:cs typeface="Arial" charset="0"/>
                </a:defRPr>
              </a:lvl2pPr>
              <a:lvl3pPr marL="1143000" defTabSz="447675">
                <a:defRPr sz="1600">
                  <a:solidFill>
                    <a:schemeClr val="tx1"/>
                  </a:solidFill>
                  <a:latin typeface="Arial" charset="0"/>
                  <a:ea typeface="Arial" charset="0"/>
                  <a:cs typeface="Arial" charset="0"/>
                </a:defRPr>
              </a:lvl3pPr>
              <a:lvl4pPr marL="1600200" defTabSz="447675">
                <a:defRPr sz="1400">
                  <a:solidFill>
                    <a:schemeClr val="tx1"/>
                  </a:solidFill>
                  <a:latin typeface="Arial" charset="0"/>
                  <a:ea typeface="Arial" charset="0"/>
                  <a:cs typeface="Arial" charset="0"/>
                </a:defRPr>
              </a:lvl4pPr>
              <a:lvl5pPr marL="2057400" defTabSz="447675">
                <a:defRPr sz="1400">
                  <a:solidFill>
                    <a:schemeClr val="tx1"/>
                  </a:solidFill>
                  <a:latin typeface="Arial" charset="0"/>
                  <a:ea typeface="Arial" charset="0"/>
                  <a:cs typeface="Arial" charset="0"/>
                </a:defRPr>
              </a:lvl5pPr>
              <a:lvl6pPr marL="2514600" indent="-228600" defTabSz="447675" eaLnBrk="0" hangingPunct="0">
                <a:spcBef>
                  <a:spcPct val="0"/>
                </a:spcBef>
                <a:buClr>
                  <a:schemeClr val="tx1"/>
                </a:buClr>
                <a:buFont typeface="Arial" charset="0"/>
                <a:buChar char="&gt;"/>
                <a:defRPr sz="1400">
                  <a:solidFill>
                    <a:schemeClr val="tx1"/>
                  </a:solidFill>
                  <a:latin typeface="Arial" charset="0"/>
                  <a:ea typeface="Arial" charset="0"/>
                  <a:cs typeface="Arial" charset="0"/>
                </a:defRPr>
              </a:lvl6pPr>
              <a:lvl7pPr marL="2971800" indent="-228600" defTabSz="447675" eaLnBrk="0" hangingPunct="0">
                <a:spcBef>
                  <a:spcPct val="0"/>
                </a:spcBef>
                <a:buClr>
                  <a:schemeClr val="tx1"/>
                </a:buClr>
                <a:buFont typeface="Arial" charset="0"/>
                <a:buChar char="&gt;"/>
                <a:defRPr sz="1400">
                  <a:solidFill>
                    <a:schemeClr val="tx1"/>
                  </a:solidFill>
                  <a:latin typeface="Arial" charset="0"/>
                  <a:ea typeface="Arial" charset="0"/>
                  <a:cs typeface="Arial" charset="0"/>
                </a:defRPr>
              </a:lvl7pPr>
              <a:lvl8pPr marL="3429000" indent="-228600" defTabSz="447675" eaLnBrk="0" hangingPunct="0">
                <a:spcBef>
                  <a:spcPct val="0"/>
                </a:spcBef>
                <a:buClr>
                  <a:schemeClr val="tx1"/>
                </a:buClr>
                <a:buFont typeface="Arial" charset="0"/>
                <a:buChar char="&gt;"/>
                <a:defRPr sz="1400">
                  <a:solidFill>
                    <a:schemeClr val="tx1"/>
                  </a:solidFill>
                  <a:latin typeface="Arial" charset="0"/>
                  <a:ea typeface="Arial" charset="0"/>
                  <a:cs typeface="Arial" charset="0"/>
                </a:defRPr>
              </a:lvl8pPr>
              <a:lvl9pPr marL="3886200" indent="-228600" defTabSz="447675" eaLnBrk="0" hangingPunct="0">
                <a:spcBef>
                  <a:spcPct val="0"/>
                </a:spcBef>
                <a:buClr>
                  <a:schemeClr val="tx1"/>
                </a:buClr>
                <a:buFont typeface="Arial" charset="0"/>
                <a:buChar char="&gt;"/>
                <a:defRPr sz="1400">
                  <a:solidFill>
                    <a:schemeClr val="tx1"/>
                  </a:solidFill>
                  <a:latin typeface="Arial" charset="0"/>
                  <a:ea typeface="Arial" charset="0"/>
                  <a:cs typeface="Arial" charset="0"/>
                </a:defRPr>
              </a:lvl9pPr>
            </a:lstStyle>
            <a:p>
              <a:pPr algn="ctr">
                <a:lnSpc>
                  <a:spcPct val="97000"/>
                </a:lnSpc>
                <a:buClr>
                  <a:srgbClr val="000000"/>
                </a:buClr>
                <a:buFont typeface="Arial" charset="0"/>
                <a:buNone/>
              </a:pPr>
              <a:r>
                <a:rPr lang="en-US" sz="1200" b="0">
                  <a:solidFill>
                    <a:schemeClr val="bg2"/>
                  </a:solidFill>
                  <a:ea typeface="MS PGothic" charset="0"/>
                  <a:cs typeface="MS PGothic" charset="0"/>
                </a:rPr>
                <a:t>Filter / Sample</a:t>
              </a:r>
            </a:p>
          </p:txBody>
        </p:sp>
        <p:sp>
          <p:nvSpPr>
            <p:cNvPr id="121" name="Text Box 143"/>
            <p:cNvSpPr txBox="1">
              <a:spLocks noChangeArrowheads="1"/>
            </p:cNvSpPr>
            <p:nvPr/>
          </p:nvSpPr>
          <p:spPr bwMode="auto">
            <a:xfrm>
              <a:off x="1486574" y="4316795"/>
              <a:ext cx="785859" cy="333959"/>
            </a:xfrm>
            <a:prstGeom prst="rect">
              <a:avLst/>
            </a:prstGeom>
            <a:solidFill>
              <a:schemeClr val="bg1">
                <a:lumMod val="75000"/>
                <a:lumOff val="25000"/>
              </a:schemeClr>
            </a:solidFill>
            <a:ln>
              <a:noFill/>
            </a:ln>
            <a:effectLst/>
            <a:extLst>
              <a:ext uri="{91240B29-F687-4f45-9708-019B960494DF}">
                <a14:hiddenLine xmlns:a14="http://schemas.microsoft.com/office/drawing/2010/main" xmlns="" w="9525">
                  <a:solidFill>
                    <a:srgbClr val="000000"/>
                  </a:solidFill>
                  <a:miter lim="800000"/>
                  <a:headEnd/>
                  <a:tailEnd/>
                </a14:hiddenLine>
              </a:ext>
            </a:extLst>
          </p:spPr>
          <p:txBody>
            <a:bodyPr lIns="0" tIns="109728" rIns="0" bIns="109728">
              <a:spAutoFit/>
            </a:bodyPr>
            <a:lstStyle>
              <a:lvl1pPr defTabSz="447675">
                <a:defRPr sz="2000" b="1">
                  <a:solidFill>
                    <a:schemeClr val="tx1"/>
                  </a:solidFill>
                  <a:latin typeface="Arial" charset="0"/>
                  <a:ea typeface="ＭＳ Ｐゴシック" charset="0"/>
                  <a:cs typeface="Arial" charset="0"/>
                </a:defRPr>
              </a:lvl1pPr>
              <a:lvl2pPr marL="742950" indent="-285750" defTabSz="447675">
                <a:defRPr>
                  <a:solidFill>
                    <a:schemeClr val="tx1"/>
                  </a:solidFill>
                  <a:latin typeface="Arial" charset="0"/>
                  <a:ea typeface="Arial" charset="0"/>
                  <a:cs typeface="Arial" charset="0"/>
                </a:defRPr>
              </a:lvl2pPr>
              <a:lvl3pPr marL="1143000" defTabSz="447675">
                <a:defRPr sz="1600">
                  <a:solidFill>
                    <a:schemeClr val="tx1"/>
                  </a:solidFill>
                  <a:latin typeface="Arial" charset="0"/>
                  <a:ea typeface="Arial" charset="0"/>
                  <a:cs typeface="Arial" charset="0"/>
                </a:defRPr>
              </a:lvl3pPr>
              <a:lvl4pPr marL="1600200" defTabSz="447675">
                <a:defRPr sz="1400">
                  <a:solidFill>
                    <a:schemeClr val="tx1"/>
                  </a:solidFill>
                  <a:latin typeface="Arial" charset="0"/>
                  <a:ea typeface="Arial" charset="0"/>
                  <a:cs typeface="Arial" charset="0"/>
                </a:defRPr>
              </a:lvl4pPr>
              <a:lvl5pPr marL="2057400" defTabSz="447675">
                <a:defRPr sz="1400">
                  <a:solidFill>
                    <a:schemeClr val="tx1"/>
                  </a:solidFill>
                  <a:latin typeface="Arial" charset="0"/>
                  <a:ea typeface="Arial" charset="0"/>
                  <a:cs typeface="Arial" charset="0"/>
                </a:defRPr>
              </a:lvl5pPr>
              <a:lvl6pPr marL="2514600" indent="-228600" defTabSz="447675" eaLnBrk="0" hangingPunct="0">
                <a:spcBef>
                  <a:spcPct val="0"/>
                </a:spcBef>
                <a:buClr>
                  <a:schemeClr val="tx1"/>
                </a:buClr>
                <a:buFont typeface="Arial" charset="0"/>
                <a:buChar char="&gt;"/>
                <a:defRPr sz="1400">
                  <a:solidFill>
                    <a:schemeClr val="tx1"/>
                  </a:solidFill>
                  <a:latin typeface="Arial" charset="0"/>
                  <a:ea typeface="Arial" charset="0"/>
                  <a:cs typeface="Arial" charset="0"/>
                </a:defRPr>
              </a:lvl6pPr>
              <a:lvl7pPr marL="2971800" indent="-228600" defTabSz="447675" eaLnBrk="0" hangingPunct="0">
                <a:spcBef>
                  <a:spcPct val="0"/>
                </a:spcBef>
                <a:buClr>
                  <a:schemeClr val="tx1"/>
                </a:buClr>
                <a:buFont typeface="Arial" charset="0"/>
                <a:buChar char="&gt;"/>
                <a:defRPr sz="1400">
                  <a:solidFill>
                    <a:schemeClr val="tx1"/>
                  </a:solidFill>
                  <a:latin typeface="Arial" charset="0"/>
                  <a:ea typeface="Arial" charset="0"/>
                  <a:cs typeface="Arial" charset="0"/>
                </a:defRPr>
              </a:lvl7pPr>
              <a:lvl8pPr marL="3429000" indent="-228600" defTabSz="447675" eaLnBrk="0" hangingPunct="0">
                <a:spcBef>
                  <a:spcPct val="0"/>
                </a:spcBef>
                <a:buClr>
                  <a:schemeClr val="tx1"/>
                </a:buClr>
                <a:buFont typeface="Arial" charset="0"/>
                <a:buChar char="&gt;"/>
                <a:defRPr sz="1400">
                  <a:solidFill>
                    <a:schemeClr val="tx1"/>
                  </a:solidFill>
                  <a:latin typeface="Arial" charset="0"/>
                  <a:ea typeface="Arial" charset="0"/>
                  <a:cs typeface="Arial" charset="0"/>
                </a:defRPr>
              </a:lvl8pPr>
              <a:lvl9pPr marL="3886200" indent="-228600" defTabSz="447675" eaLnBrk="0" hangingPunct="0">
                <a:spcBef>
                  <a:spcPct val="0"/>
                </a:spcBef>
                <a:buClr>
                  <a:schemeClr val="tx1"/>
                </a:buClr>
                <a:buFont typeface="Arial" charset="0"/>
                <a:buChar char="&gt;"/>
                <a:defRPr sz="1400">
                  <a:solidFill>
                    <a:schemeClr val="tx1"/>
                  </a:solidFill>
                  <a:latin typeface="Arial" charset="0"/>
                  <a:ea typeface="Arial" charset="0"/>
                  <a:cs typeface="Arial" charset="0"/>
                </a:defRPr>
              </a:lvl9pPr>
            </a:lstStyle>
            <a:p>
              <a:pPr algn="ctr">
                <a:lnSpc>
                  <a:spcPct val="97000"/>
                </a:lnSpc>
                <a:buClr>
                  <a:srgbClr val="000000"/>
                </a:buClr>
                <a:buFont typeface="Arial" charset="0"/>
                <a:buNone/>
              </a:pPr>
              <a:r>
                <a:rPr lang="en-US" sz="1200" b="0" dirty="0">
                  <a:solidFill>
                    <a:schemeClr val="bg2"/>
                  </a:solidFill>
                  <a:ea typeface="MS PGothic" charset="0"/>
                  <a:cs typeface="MS PGothic" charset="0"/>
                </a:rPr>
                <a:t>Classify</a:t>
              </a:r>
            </a:p>
          </p:txBody>
        </p:sp>
        <p:sp>
          <p:nvSpPr>
            <p:cNvPr id="122" name="Text Box 139"/>
            <p:cNvSpPr txBox="1">
              <a:spLocks noChangeArrowheads="1"/>
            </p:cNvSpPr>
            <p:nvPr/>
          </p:nvSpPr>
          <p:spPr bwMode="auto">
            <a:xfrm>
              <a:off x="4160581" y="3079004"/>
              <a:ext cx="529655" cy="333959"/>
            </a:xfrm>
            <a:prstGeom prst="rect">
              <a:avLst/>
            </a:prstGeom>
            <a:solidFill>
              <a:schemeClr val="bg1">
                <a:lumMod val="75000"/>
                <a:lumOff val="25000"/>
              </a:schemeClr>
            </a:solidFill>
            <a:ln>
              <a:noFill/>
            </a:ln>
            <a:effectLst/>
            <a:extLst>
              <a:ext uri="{91240B29-F687-4f45-9708-019B960494DF}">
                <a14:hiddenLine xmlns:a14="http://schemas.microsoft.com/office/drawing/2010/main" xmlns="" w="9525">
                  <a:solidFill>
                    <a:srgbClr val="000000"/>
                  </a:solidFill>
                  <a:miter lim="800000"/>
                  <a:headEnd/>
                  <a:tailEnd/>
                </a14:hiddenLine>
              </a:ext>
            </a:extLst>
          </p:spPr>
          <p:txBody>
            <a:bodyPr wrap="square" lIns="0" tIns="109728" rIns="0" bIns="109728">
              <a:spAutoFit/>
            </a:bodyPr>
            <a:lstStyle>
              <a:lvl1pPr defTabSz="447675">
                <a:defRPr sz="2000" b="1">
                  <a:solidFill>
                    <a:schemeClr val="tx1"/>
                  </a:solidFill>
                  <a:latin typeface="Arial" charset="0"/>
                  <a:ea typeface="ＭＳ Ｐゴシック" charset="0"/>
                  <a:cs typeface="Arial" charset="0"/>
                </a:defRPr>
              </a:lvl1pPr>
              <a:lvl2pPr marL="742950" indent="-285750" defTabSz="447675">
                <a:defRPr>
                  <a:solidFill>
                    <a:schemeClr val="tx1"/>
                  </a:solidFill>
                  <a:latin typeface="Arial" charset="0"/>
                  <a:ea typeface="Arial" charset="0"/>
                  <a:cs typeface="Arial" charset="0"/>
                </a:defRPr>
              </a:lvl2pPr>
              <a:lvl3pPr marL="1143000" defTabSz="447675">
                <a:defRPr sz="1600">
                  <a:solidFill>
                    <a:schemeClr val="tx1"/>
                  </a:solidFill>
                  <a:latin typeface="Arial" charset="0"/>
                  <a:ea typeface="Arial" charset="0"/>
                  <a:cs typeface="Arial" charset="0"/>
                </a:defRPr>
              </a:lvl3pPr>
              <a:lvl4pPr marL="1600200" defTabSz="447675">
                <a:defRPr sz="1400">
                  <a:solidFill>
                    <a:schemeClr val="tx1"/>
                  </a:solidFill>
                  <a:latin typeface="Arial" charset="0"/>
                  <a:ea typeface="Arial" charset="0"/>
                  <a:cs typeface="Arial" charset="0"/>
                </a:defRPr>
              </a:lvl4pPr>
              <a:lvl5pPr marL="2057400" defTabSz="447675">
                <a:defRPr sz="1400">
                  <a:solidFill>
                    <a:schemeClr val="tx1"/>
                  </a:solidFill>
                  <a:latin typeface="Arial" charset="0"/>
                  <a:ea typeface="Arial" charset="0"/>
                  <a:cs typeface="Arial" charset="0"/>
                </a:defRPr>
              </a:lvl5pPr>
              <a:lvl6pPr marL="2514600" indent="-228600" defTabSz="447675" eaLnBrk="0" hangingPunct="0">
                <a:spcBef>
                  <a:spcPct val="0"/>
                </a:spcBef>
                <a:buClr>
                  <a:schemeClr val="tx1"/>
                </a:buClr>
                <a:buFont typeface="Arial" charset="0"/>
                <a:buChar char="&gt;"/>
                <a:defRPr sz="1400">
                  <a:solidFill>
                    <a:schemeClr val="tx1"/>
                  </a:solidFill>
                  <a:latin typeface="Arial" charset="0"/>
                  <a:ea typeface="Arial" charset="0"/>
                  <a:cs typeface="Arial" charset="0"/>
                </a:defRPr>
              </a:lvl6pPr>
              <a:lvl7pPr marL="2971800" indent="-228600" defTabSz="447675" eaLnBrk="0" hangingPunct="0">
                <a:spcBef>
                  <a:spcPct val="0"/>
                </a:spcBef>
                <a:buClr>
                  <a:schemeClr val="tx1"/>
                </a:buClr>
                <a:buFont typeface="Arial" charset="0"/>
                <a:buChar char="&gt;"/>
                <a:defRPr sz="1400">
                  <a:solidFill>
                    <a:schemeClr val="tx1"/>
                  </a:solidFill>
                  <a:latin typeface="Arial" charset="0"/>
                  <a:ea typeface="Arial" charset="0"/>
                  <a:cs typeface="Arial" charset="0"/>
                </a:defRPr>
              </a:lvl7pPr>
              <a:lvl8pPr marL="3429000" indent="-228600" defTabSz="447675" eaLnBrk="0" hangingPunct="0">
                <a:spcBef>
                  <a:spcPct val="0"/>
                </a:spcBef>
                <a:buClr>
                  <a:schemeClr val="tx1"/>
                </a:buClr>
                <a:buFont typeface="Arial" charset="0"/>
                <a:buChar char="&gt;"/>
                <a:defRPr sz="1400">
                  <a:solidFill>
                    <a:schemeClr val="tx1"/>
                  </a:solidFill>
                  <a:latin typeface="Arial" charset="0"/>
                  <a:ea typeface="Arial" charset="0"/>
                  <a:cs typeface="Arial" charset="0"/>
                </a:defRPr>
              </a:lvl8pPr>
              <a:lvl9pPr marL="3886200" indent="-228600" defTabSz="447675" eaLnBrk="0" hangingPunct="0">
                <a:spcBef>
                  <a:spcPct val="0"/>
                </a:spcBef>
                <a:buClr>
                  <a:schemeClr val="tx1"/>
                </a:buClr>
                <a:buFont typeface="Arial" charset="0"/>
                <a:buChar char="&gt;"/>
                <a:defRPr sz="1400">
                  <a:solidFill>
                    <a:schemeClr val="tx1"/>
                  </a:solidFill>
                  <a:latin typeface="Arial" charset="0"/>
                  <a:ea typeface="Arial" charset="0"/>
                  <a:cs typeface="Arial" charset="0"/>
                </a:defRPr>
              </a:lvl9pPr>
            </a:lstStyle>
            <a:p>
              <a:pPr algn="ctr">
                <a:lnSpc>
                  <a:spcPct val="97000"/>
                </a:lnSpc>
                <a:buClr>
                  <a:srgbClr val="000000"/>
                </a:buClr>
                <a:buFont typeface="Arial" charset="0"/>
                <a:buNone/>
              </a:pPr>
              <a:r>
                <a:rPr lang="en-US" sz="1200" b="0">
                  <a:solidFill>
                    <a:schemeClr val="bg2"/>
                  </a:solidFill>
                  <a:ea typeface="MS PGothic" charset="0"/>
                  <a:cs typeface="MS PGothic" charset="0"/>
                </a:rPr>
                <a:t>Fuse</a:t>
              </a:r>
            </a:p>
          </p:txBody>
        </p:sp>
        <p:sp>
          <p:nvSpPr>
            <p:cNvPr id="123" name="Text Box 141"/>
            <p:cNvSpPr txBox="1">
              <a:spLocks noChangeArrowheads="1"/>
            </p:cNvSpPr>
            <p:nvPr/>
          </p:nvSpPr>
          <p:spPr bwMode="auto">
            <a:xfrm>
              <a:off x="4913798" y="2448234"/>
              <a:ext cx="1013119" cy="333959"/>
            </a:xfrm>
            <a:prstGeom prst="rect">
              <a:avLst/>
            </a:prstGeom>
            <a:solidFill>
              <a:schemeClr val="bg1">
                <a:lumMod val="75000"/>
                <a:lumOff val="25000"/>
              </a:schemeClr>
            </a:solidFill>
            <a:ln>
              <a:noFill/>
            </a:ln>
            <a:effectLst/>
            <a:extLst>
              <a:ext uri="{91240B29-F687-4f45-9708-019B960494DF}">
                <a14:hiddenLine xmlns:a14="http://schemas.microsoft.com/office/drawing/2010/main" xmlns="" w="9525">
                  <a:solidFill>
                    <a:srgbClr val="000000"/>
                  </a:solidFill>
                  <a:miter lim="800000"/>
                  <a:headEnd/>
                  <a:tailEnd/>
                </a14:hiddenLine>
              </a:ext>
            </a:extLst>
          </p:spPr>
          <p:txBody>
            <a:bodyPr wrap="square" lIns="0" tIns="109728" rIns="0" bIns="109728">
              <a:spAutoFit/>
            </a:bodyPr>
            <a:lstStyle>
              <a:lvl1pPr defTabSz="447675">
                <a:defRPr sz="2000" b="1">
                  <a:solidFill>
                    <a:schemeClr val="tx1"/>
                  </a:solidFill>
                  <a:latin typeface="Arial" charset="0"/>
                  <a:ea typeface="ＭＳ Ｐゴシック" charset="0"/>
                  <a:cs typeface="Arial" charset="0"/>
                </a:defRPr>
              </a:lvl1pPr>
              <a:lvl2pPr marL="742950" indent="-285750" defTabSz="447675">
                <a:defRPr>
                  <a:solidFill>
                    <a:schemeClr val="tx1"/>
                  </a:solidFill>
                  <a:latin typeface="Arial" charset="0"/>
                  <a:ea typeface="Arial" charset="0"/>
                  <a:cs typeface="Arial" charset="0"/>
                </a:defRPr>
              </a:lvl2pPr>
              <a:lvl3pPr marL="1143000" defTabSz="447675">
                <a:defRPr sz="1600">
                  <a:solidFill>
                    <a:schemeClr val="tx1"/>
                  </a:solidFill>
                  <a:latin typeface="Arial" charset="0"/>
                  <a:ea typeface="Arial" charset="0"/>
                  <a:cs typeface="Arial" charset="0"/>
                </a:defRPr>
              </a:lvl3pPr>
              <a:lvl4pPr marL="1600200" defTabSz="447675">
                <a:defRPr sz="1400">
                  <a:solidFill>
                    <a:schemeClr val="tx1"/>
                  </a:solidFill>
                  <a:latin typeface="Arial" charset="0"/>
                  <a:ea typeface="Arial" charset="0"/>
                  <a:cs typeface="Arial" charset="0"/>
                </a:defRPr>
              </a:lvl4pPr>
              <a:lvl5pPr marL="2057400" defTabSz="447675">
                <a:defRPr sz="1400">
                  <a:solidFill>
                    <a:schemeClr val="tx1"/>
                  </a:solidFill>
                  <a:latin typeface="Arial" charset="0"/>
                  <a:ea typeface="Arial" charset="0"/>
                  <a:cs typeface="Arial" charset="0"/>
                </a:defRPr>
              </a:lvl5pPr>
              <a:lvl6pPr marL="2514600" indent="-228600" defTabSz="447675" eaLnBrk="0" hangingPunct="0">
                <a:spcBef>
                  <a:spcPct val="0"/>
                </a:spcBef>
                <a:buClr>
                  <a:schemeClr val="tx1"/>
                </a:buClr>
                <a:buFont typeface="Arial" charset="0"/>
                <a:buChar char="&gt;"/>
                <a:defRPr sz="1400">
                  <a:solidFill>
                    <a:schemeClr val="tx1"/>
                  </a:solidFill>
                  <a:latin typeface="Arial" charset="0"/>
                  <a:ea typeface="Arial" charset="0"/>
                  <a:cs typeface="Arial" charset="0"/>
                </a:defRPr>
              </a:lvl6pPr>
              <a:lvl7pPr marL="2971800" indent="-228600" defTabSz="447675" eaLnBrk="0" hangingPunct="0">
                <a:spcBef>
                  <a:spcPct val="0"/>
                </a:spcBef>
                <a:buClr>
                  <a:schemeClr val="tx1"/>
                </a:buClr>
                <a:buFont typeface="Arial" charset="0"/>
                <a:buChar char="&gt;"/>
                <a:defRPr sz="1400">
                  <a:solidFill>
                    <a:schemeClr val="tx1"/>
                  </a:solidFill>
                  <a:latin typeface="Arial" charset="0"/>
                  <a:ea typeface="Arial" charset="0"/>
                  <a:cs typeface="Arial" charset="0"/>
                </a:defRPr>
              </a:lvl7pPr>
              <a:lvl8pPr marL="3429000" indent="-228600" defTabSz="447675" eaLnBrk="0" hangingPunct="0">
                <a:spcBef>
                  <a:spcPct val="0"/>
                </a:spcBef>
                <a:buClr>
                  <a:schemeClr val="tx1"/>
                </a:buClr>
                <a:buFont typeface="Arial" charset="0"/>
                <a:buChar char="&gt;"/>
                <a:defRPr sz="1400">
                  <a:solidFill>
                    <a:schemeClr val="tx1"/>
                  </a:solidFill>
                  <a:latin typeface="Arial" charset="0"/>
                  <a:ea typeface="Arial" charset="0"/>
                  <a:cs typeface="Arial" charset="0"/>
                </a:defRPr>
              </a:lvl8pPr>
              <a:lvl9pPr marL="3886200" indent="-228600" defTabSz="447675" eaLnBrk="0" hangingPunct="0">
                <a:spcBef>
                  <a:spcPct val="0"/>
                </a:spcBef>
                <a:buClr>
                  <a:schemeClr val="tx1"/>
                </a:buClr>
                <a:buFont typeface="Arial" charset="0"/>
                <a:buChar char="&gt;"/>
                <a:defRPr sz="1400">
                  <a:solidFill>
                    <a:schemeClr val="tx1"/>
                  </a:solidFill>
                  <a:latin typeface="Arial" charset="0"/>
                  <a:ea typeface="Arial" charset="0"/>
                  <a:cs typeface="Arial" charset="0"/>
                </a:defRPr>
              </a:lvl9pPr>
            </a:lstStyle>
            <a:p>
              <a:pPr algn="ctr">
                <a:lnSpc>
                  <a:spcPct val="97000"/>
                </a:lnSpc>
                <a:buClr>
                  <a:srgbClr val="000000"/>
                </a:buClr>
                <a:buFont typeface="Arial" charset="0"/>
                <a:buNone/>
              </a:pPr>
              <a:r>
                <a:rPr lang="en-US" sz="1200" b="0">
                  <a:solidFill>
                    <a:schemeClr val="bg2"/>
                  </a:solidFill>
                  <a:ea typeface="MS PGothic" charset="0"/>
                  <a:cs typeface="MS PGothic" charset="0"/>
                </a:rPr>
                <a:t>Annotate</a:t>
              </a:r>
            </a:p>
          </p:txBody>
        </p:sp>
        <p:sp>
          <p:nvSpPr>
            <p:cNvPr id="126" name="Rectangle 125"/>
            <p:cNvSpPr/>
            <p:nvPr/>
          </p:nvSpPr>
          <p:spPr>
            <a:xfrm>
              <a:off x="1675033" y="2417619"/>
              <a:ext cx="216040" cy="216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920" dirty="0">
                <a:solidFill>
                  <a:schemeClr val="bg2"/>
                </a:solidFill>
              </a:endParaRPr>
            </a:p>
          </p:txBody>
        </p:sp>
        <p:sp>
          <p:nvSpPr>
            <p:cNvPr id="136" name="Rectangle 135"/>
            <p:cNvSpPr/>
            <p:nvPr/>
          </p:nvSpPr>
          <p:spPr>
            <a:xfrm>
              <a:off x="2241134" y="2417619"/>
              <a:ext cx="216040" cy="216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920" dirty="0">
                <a:solidFill>
                  <a:schemeClr val="bg2"/>
                </a:solidFill>
              </a:endParaRPr>
            </a:p>
          </p:txBody>
        </p:sp>
        <p:sp>
          <p:nvSpPr>
            <p:cNvPr id="137" name="Rectangle 136"/>
            <p:cNvSpPr/>
            <p:nvPr/>
          </p:nvSpPr>
          <p:spPr>
            <a:xfrm>
              <a:off x="2841255" y="2417619"/>
              <a:ext cx="216040" cy="216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920" dirty="0">
                <a:solidFill>
                  <a:schemeClr val="bg2"/>
                </a:solidFill>
              </a:endParaRPr>
            </a:p>
          </p:txBody>
        </p:sp>
        <p:sp>
          <p:nvSpPr>
            <p:cNvPr id="138" name="Rectangle 137"/>
            <p:cNvSpPr/>
            <p:nvPr/>
          </p:nvSpPr>
          <p:spPr>
            <a:xfrm>
              <a:off x="3429733" y="2417619"/>
              <a:ext cx="216040" cy="216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920" dirty="0">
                <a:solidFill>
                  <a:schemeClr val="bg2"/>
                </a:solidFill>
              </a:endParaRPr>
            </a:p>
          </p:txBody>
        </p:sp>
        <p:sp>
          <p:nvSpPr>
            <p:cNvPr id="139" name="Rectangle 138"/>
            <p:cNvSpPr/>
            <p:nvPr/>
          </p:nvSpPr>
          <p:spPr>
            <a:xfrm>
              <a:off x="2829959" y="2735127"/>
              <a:ext cx="216040" cy="216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920" dirty="0">
                <a:solidFill>
                  <a:schemeClr val="bg2"/>
                </a:solidFill>
              </a:endParaRPr>
            </a:p>
          </p:txBody>
        </p:sp>
        <p:sp>
          <p:nvSpPr>
            <p:cNvPr id="140" name="Rectangle 139"/>
            <p:cNvSpPr/>
            <p:nvPr/>
          </p:nvSpPr>
          <p:spPr>
            <a:xfrm>
              <a:off x="1675033" y="3098837"/>
              <a:ext cx="216040" cy="216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920" dirty="0">
                <a:solidFill>
                  <a:schemeClr val="bg2"/>
                </a:solidFill>
              </a:endParaRPr>
            </a:p>
          </p:txBody>
        </p:sp>
        <p:sp>
          <p:nvSpPr>
            <p:cNvPr id="142" name="Rectangle 141"/>
            <p:cNvSpPr/>
            <p:nvPr/>
          </p:nvSpPr>
          <p:spPr>
            <a:xfrm>
              <a:off x="2251736" y="3098837"/>
              <a:ext cx="216040" cy="216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920" dirty="0">
                <a:solidFill>
                  <a:schemeClr val="bg2"/>
                </a:solidFill>
              </a:endParaRPr>
            </a:p>
          </p:txBody>
        </p:sp>
        <p:sp>
          <p:nvSpPr>
            <p:cNvPr id="143" name="Rectangle 142"/>
            <p:cNvSpPr/>
            <p:nvPr/>
          </p:nvSpPr>
          <p:spPr>
            <a:xfrm>
              <a:off x="2818530" y="3098837"/>
              <a:ext cx="216040" cy="216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920" dirty="0">
                <a:solidFill>
                  <a:schemeClr val="bg2"/>
                </a:solidFill>
              </a:endParaRPr>
            </a:p>
          </p:txBody>
        </p:sp>
        <p:sp>
          <p:nvSpPr>
            <p:cNvPr id="147" name="Rectangle 146"/>
            <p:cNvSpPr/>
            <p:nvPr/>
          </p:nvSpPr>
          <p:spPr>
            <a:xfrm>
              <a:off x="4372024" y="2790346"/>
              <a:ext cx="216040" cy="216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920" dirty="0">
                <a:solidFill>
                  <a:schemeClr val="bg2"/>
                </a:solidFill>
              </a:endParaRPr>
            </a:p>
          </p:txBody>
        </p:sp>
        <p:sp>
          <p:nvSpPr>
            <p:cNvPr id="148" name="Rectangle 147"/>
            <p:cNvSpPr/>
            <p:nvPr/>
          </p:nvSpPr>
          <p:spPr>
            <a:xfrm>
              <a:off x="1675033" y="3662513"/>
              <a:ext cx="216040" cy="216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920" dirty="0">
                <a:solidFill>
                  <a:schemeClr val="bg2"/>
                </a:solidFill>
              </a:endParaRPr>
            </a:p>
          </p:txBody>
        </p:sp>
        <p:sp>
          <p:nvSpPr>
            <p:cNvPr id="149" name="Rectangle 148"/>
            <p:cNvSpPr/>
            <p:nvPr/>
          </p:nvSpPr>
          <p:spPr>
            <a:xfrm>
              <a:off x="2241134" y="3662513"/>
              <a:ext cx="216040" cy="216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920" dirty="0">
                <a:solidFill>
                  <a:schemeClr val="bg2"/>
                </a:solidFill>
              </a:endParaRPr>
            </a:p>
          </p:txBody>
        </p:sp>
        <p:sp>
          <p:nvSpPr>
            <p:cNvPr id="150" name="Rectangle 149"/>
            <p:cNvSpPr/>
            <p:nvPr/>
          </p:nvSpPr>
          <p:spPr>
            <a:xfrm>
              <a:off x="2841255" y="3662513"/>
              <a:ext cx="216040" cy="216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920" dirty="0">
                <a:solidFill>
                  <a:schemeClr val="bg2"/>
                </a:solidFill>
              </a:endParaRPr>
            </a:p>
          </p:txBody>
        </p:sp>
        <p:sp>
          <p:nvSpPr>
            <p:cNvPr id="151" name="Rectangle 150"/>
            <p:cNvSpPr/>
            <p:nvPr/>
          </p:nvSpPr>
          <p:spPr>
            <a:xfrm>
              <a:off x="3429733" y="3662513"/>
              <a:ext cx="216040" cy="216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920" dirty="0">
                <a:solidFill>
                  <a:schemeClr val="bg2"/>
                </a:solidFill>
              </a:endParaRPr>
            </a:p>
          </p:txBody>
        </p:sp>
        <p:cxnSp>
          <p:nvCxnSpPr>
            <p:cNvPr id="161" name="AutoShape 32"/>
            <p:cNvCxnSpPr>
              <a:cxnSpLocks noChangeShapeType="1"/>
            </p:cNvCxnSpPr>
            <p:nvPr/>
          </p:nvCxnSpPr>
          <p:spPr bwMode="black">
            <a:xfrm>
              <a:off x="2448442" y="3765542"/>
              <a:ext cx="381516" cy="0"/>
            </a:xfrm>
            <a:prstGeom prst="straightConnector1">
              <a:avLst/>
            </a:prstGeom>
            <a:noFill/>
            <a:ln w="28575">
              <a:solidFill>
                <a:schemeClr val="bg1">
                  <a:lumMod val="50000"/>
                  <a:lumOff val="50000"/>
                </a:schemeClr>
              </a:solidFill>
              <a:round/>
              <a:headEnd/>
              <a:tailEnd type="triangle" w="med" len="med"/>
            </a:ln>
            <a:extLst>
              <a:ext uri="{909E8E84-426E-40dd-AFC4-6F175D3DCCD1}">
                <a14:hiddenFill xmlns:a14="http://schemas.microsoft.com/office/drawing/2010/main" xmlns="">
                  <a:noFill/>
                </a14:hiddenFill>
              </a:ext>
            </a:extLst>
          </p:spPr>
        </p:cxnSp>
        <p:cxnSp>
          <p:nvCxnSpPr>
            <p:cNvPr id="163" name="AutoShape 32"/>
            <p:cNvCxnSpPr>
              <a:cxnSpLocks noChangeShapeType="1"/>
            </p:cNvCxnSpPr>
            <p:nvPr/>
          </p:nvCxnSpPr>
          <p:spPr bwMode="black">
            <a:xfrm>
              <a:off x="3045898" y="3765542"/>
              <a:ext cx="381516" cy="0"/>
            </a:xfrm>
            <a:prstGeom prst="straightConnector1">
              <a:avLst/>
            </a:prstGeom>
            <a:noFill/>
            <a:ln w="28575">
              <a:solidFill>
                <a:schemeClr val="bg1">
                  <a:lumMod val="50000"/>
                  <a:lumOff val="50000"/>
                </a:schemeClr>
              </a:solidFill>
              <a:round/>
              <a:headEnd/>
              <a:tailEnd type="triangle" w="med" len="med"/>
            </a:ln>
            <a:extLst>
              <a:ext uri="{909E8E84-426E-40dd-AFC4-6F175D3DCCD1}">
                <a14:hiddenFill xmlns:a14="http://schemas.microsoft.com/office/drawing/2010/main" xmlns="">
                  <a:noFill/>
                </a14:hiddenFill>
              </a:ext>
            </a:extLst>
          </p:spPr>
        </p:cxnSp>
        <p:sp>
          <p:nvSpPr>
            <p:cNvPr id="164" name="Rectangle 163"/>
            <p:cNvSpPr/>
            <p:nvPr/>
          </p:nvSpPr>
          <p:spPr>
            <a:xfrm>
              <a:off x="2786363" y="4001821"/>
              <a:ext cx="216040" cy="216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920" dirty="0">
                <a:solidFill>
                  <a:schemeClr val="bg2"/>
                </a:solidFill>
              </a:endParaRPr>
            </a:p>
          </p:txBody>
        </p:sp>
        <p:sp>
          <p:nvSpPr>
            <p:cNvPr id="165" name="Rectangle 164"/>
            <p:cNvSpPr/>
            <p:nvPr/>
          </p:nvSpPr>
          <p:spPr>
            <a:xfrm>
              <a:off x="3932390" y="3413223"/>
              <a:ext cx="216040" cy="216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920" dirty="0">
                <a:solidFill>
                  <a:schemeClr val="bg2"/>
                </a:solidFill>
              </a:endParaRPr>
            </a:p>
          </p:txBody>
        </p:sp>
        <p:sp>
          <p:nvSpPr>
            <p:cNvPr id="166" name="Rectangle 165"/>
            <p:cNvSpPr/>
            <p:nvPr/>
          </p:nvSpPr>
          <p:spPr>
            <a:xfrm>
              <a:off x="4544790" y="3458768"/>
              <a:ext cx="216040" cy="216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920" dirty="0">
                <a:solidFill>
                  <a:schemeClr val="bg2"/>
                </a:solidFill>
              </a:endParaRPr>
            </a:p>
          </p:txBody>
        </p:sp>
        <p:sp>
          <p:nvSpPr>
            <p:cNvPr id="167" name="Rectangle 166"/>
            <p:cNvSpPr/>
            <p:nvPr/>
          </p:nvSpPr>
          <p:spPr>
            <a:xfrm>
              <a:off x="5042576" y="2822203"/>
              <a:ext cx="216040" cy="216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920" dirty="0">
                <a:solidFill>
                  <a:schemeClr val="bg2"/>
                </a:solidFill>
              </a:endParaRPr>
            </a:p>
          </p:txBody>
        </p:sp>
        <p:sp>
          <p:nvSpPr>
            <p:cNvPr id="168" name="Rectangle 167"/>
            <p:cNvSpPr/>
            <p:nvPr/>
          </p:nvSpPr>
          <p:spPr>
            <a:xfrm>
              <a:off x="5608672" y="2822203"/>
              <a:ext cx="216040" cy="216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920" dirty="0">
                <a:solidFill>
                  <a:schemeClr val="bg2"/>
                </a:solidFill>
              </a:endParaRPr>
            </a:p>
          </p:txBody>
        </p:sp>
        <p:sp>
          <p:nvSpPr>
            <p:cNvPr id="169" name="Rectangle 168"/>
            <p:cNvSpPr/>
            <p:nvPr/>
          </p:nvSpPr>
          <p:spPr>
            <a:xfrm>
              <a:off x="5166846" y="3231027"/>
              <a:ext cx="216040" cy="2160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23" tIns="109723" rIns="109723" bIns="109723" rtlCol="0" anchor="t" anchorCtr="0"/>
            <a:lstStyle/>
            <a:p>
              <a:pPr algn="l"/>
              <a:endParaRPr lang="en-US" sz="1920" dirty="0">
                <a:solidFill>
                  <a:schemeClr val="bg2"/>
                </a:solidFill>
              </a:endParaRPr>
            </a:p>
          </p:txBody>
        </p:sp>
        <p:pic>
          <p:nvPicPr>
            <p:cNvPr id="191" name="Picture 190"/>
            <p:cNvPicPr>
              <a:picLocks noChangeAspect="1"/>
            </p:cNvPicPr>
            <p:nvPr/>
          </p:nvPicPr>
          <p:blipFill>
            <a:blip r:embed="rId4"/>
            <a:stretch>
              <a:fillRect/>
            </a:stretch>
          </p:blipFill>
          <p:spPr>
            <a:xfrm>
              <a:off x="6482830" y="3059409"/>
              <a:ext cx="508000" cy="647700"/>
            </a:xfrm>
            <a:prstGeom prst="rect">
              <a:avLst/>
            </a:prstGeom>
          </p:spPr>
        </p:pic>
        <p:cxnSp>
          <p:nvCxnSpPr>
            <p:cNvPr id="130" name="AutoShape 32"/>
            <p:cNvCxnSpPr>
              <a:cxnSpLocks noChangeShapeType="1"/>
            </p:cNvCxnSpPr>
            <p:nvPr/>
          </p:nvCxnSpPr>
          <p:spPr bwMode="black">
            <a:xfrm>
              <a:off x="1272027" y="2529430"/>
              <a:ext cx="381516" cy="0"/>
            </a:xfrm>
            <a:prstGeom prst="straightConnector1">
              <a:avLst/>
            </a:prstGeom>
            <a:noFill/>
            <a:ln w="28575">
              <a:solidFill>
                <a:schemeClr val="bg1">
                  <a:lumMod val="50000"/>
                  <a:lumOff val="50000"/>
                </a:schemeClr>
              </a:solidFill>
              <a:round/>
              <a:headEnd/>
              <a:tailEnd type="triangle" w="med" len="med"/>
            </a:ln>
            <a:extLst>
              <a:ext uri="{909E8E84-426E-40dd-AFC4-6F175D3DCCD1}">
                <a14:hiddenFill xmlns:a14="http://schemas.microsoft.com/office/drawing/2010/main" xmlns="">
                  <a:noFill/>
                </a14:hiddenFill>
              </a:ext>
            </a:extLst>
          </p:spPr>
        </p:cxnSp>
        <p:cxnSp>
          <p:nvCxnSpPr>
            <p:cNvPr id="131" name="AutoShape 32"/>
            <p:cNvCxnSpPr>
              <a:cxnSpLocks noChangeShapeType="1"/>
            </p:cNvCxnSpPr>
            <p:nvPr/>
          </p:nvCxnSpPr>
          <p:spPr bwMode="black">
            <a:xfrm>
              <a:off x="1272027" y="3202143"/>
              <a:ext cx="381516" cy="0"/>
            </a:xfrm>
            <a:prstGeom prst="straightConnector1">
              <a:avLst/>
            </a:prstGeom>
            <a:noFill/>
            <a:ln w="28575">
              <a:solidFill>
                <a:schemeClr val="bg1">
                  <a:lumMod val="50000"/>
                  <a:lumOff val="50000"/>
                </a:schemeClr>
              </a:solidFill>
              <a:round/>
              <a:headEnd/>
              <a:tailEnd type="triangle" w="med" len="med"/>
            </a:ln>
            <a:extLst>
              <a:ext uri="{909E8E84-426E-40dd-AFC4-6F175D3DCCD1}">
                <a14:hiddenFill xmlns:a14="http://schemas.microsoft.com/office/drawing/2010/main" xmlns="">
                  <a:noFill/>
                </a14:hiddenFill>
              </a:ext>
            </a:extLst>
          </p:spPr>
        </p:cxnSp>
        <p:cxnSp>
          <p:nvCxnSpPr>
            <p:cNvPr id="132" name="AutoShape 32"/>
            <p:cNvCxnSpPr>
              <a:cxnSpLocks noChangeShapeType="1"/>
            </p:cNvCxnSpPr>
            <p:nvPr/>
          </p:nvCxnSpPr>
          <p:spPr bwMode="black">
            <a:xfrm>
              <a:off x="1272027" y="3755414"/>
              <a:ext cx="381516" cy="0"/>
            </a:xfrm>
            <a:prstGeom prst="straightConnector1">
              <a:avLst/>
            </a:prstGeom>
            <a:noFill/>
            <a:ln w="28575">
              <a:solidFill>
                <a:schemeClr val="bg1">
                  <a:lumMod val="50000"/>
                  <a:lumOff val="50000"/>
                </a:schemeClr>
              </a:solidFill>
              <a:round/>
              <a:headEnd/>
              <a:tailEnd type="triangle" w="med" len="med"/>
            </a:ln>
            <a:extLst>
              <a:ext uri="{909E8E84-426E-40dd-AFC4-6F175D3DCCD1}">
                <a14:hiddenFill xmlns:a14="http://schemas.microsoft.com/office/drawing/2010/main" xmlns="">
                  <a:noFill/>
                </a14:hiddenFill>
              </a:ext>
            </a:extLst>
          </p:spPr>
        </p:cxnSp>
        <p:pic>
          <p:nvPicPr>
            <p:cNvPr id="6" name="Picture 5"/>
            <p:cNvPicPr>
              <a:picLocks noChangeAspect="1"/>
            </p:cNvPicPr>
            <p:nvPr/>
          </p:nvPicPr>
          <p:blipFill>
            <a:blip r:embed="rId5"/>
            <a:stretch>
              <a:fillRect/>
            </a:stretch>
          </p:blipFill>
          <p:spPr>
            <a:xfrm>
              <a:off x="701444" y="2195432"/>
              <a:ext cx="546100" cy="546100"/>
            </a:xfrm>
            <a:prstGeom prst="rect">
              <a:avLst/>
            </a:prstGeom>
          </p:spPr>
        </p:pic>
        <p:pic>
          <p:nvPicPr>
            <p:cNvPr id="20" name="Picture 19"/>
            <p:cNvPicPr>
              <a:picLocks noChangeAspect="1"/>
            </p:cNvPicPr>
            <p:nvPr/>
          </p:nvPicPr>
          <p:blipFill>
            <a:blip r:embed="rId6"/>
            <a:stretch>
              <a:fillRect/>
            </a:stretch>
          </p:blipFill>
          <p:spPr>
            <a:xfrm>
              <a:off x="667548" y="2931025"/>
              <a:ext cx="609600" cy="571500"/>
            </a:xfrm>
            <a:prstGeom prst="rect">
              <a:avLst/>
            </a:prstGeom>
          </p:spPr>
        </p:pic>
        <p:pic>
          <p:nvPicPr>
            <p:cNvPr id="21" name="Picture 20"/>
            <p:cNvPicPr>
              <a:picLocks noChangeAspect="1"/>
            </p:cNvPicPr>
            <p:nvPr/>
          </p:nvPicPr>
          <p:blipFill>
            <a:blip r:embed="rId7"/>
            <a:stretch>
              <a:fillRect/>
            </a:stretch>
          </p:blipFill>
          <p:spPr>
            <a:xfrm>
              <a:off x="609441" y="3669186"/>
              <a:ext cx="723900" cy="647700"/>
            </a:xfrm>
            <a:prstGeom prst="rect">
              <a:avLst/>
            </a:prstGeom>
          </p:spPr>
        </p:pic>
      </p:grpSp>
      <p:pic>
        <p:nvPicPr>
          <p:cNvPr id="3" name="Picture 2"/>
          <p:cNvPicPr>
            <a:picLocks noChangeAspect="1"/>
          </p:cNvPicPr>
          <p:nvPr/>
        </p:nvPicPr>
        <p:blipFill>
          <a:blip r:embed="rId8"/>
          <a:stretch>
            <a:fillRect/>
          </a:stretch>
        </p:blipFill>
        <p:spPr>
          <a:xfrm>
            <a:off x="939779" y="6276281"/>
            <a:ext cx="1632553" cy="1004648"/>
          </a:xfrm>
          <a:prstGeom prst="rect">
            <a:avLst/>
          </a:prstGeom>
        </p:spPr>
      </p:pic>
      <p:pic>
        <p:nvPicPr>
          <p:cNvPr id="23" name="Picture 22"/>
          <p:cNvPicPr>
            <a:picLocks noChangeAspect="1"/>
          </p:cNvPicPr>
          <p:nvPr/>
        </p:nvPicPr>
        <p:blipFill>
          <a:blip r:embed="rId9"/>
          <a:stretch>
            <a:fillRect/>
          </a:stretch>
        </p:blipFill>
        <p:spPr>
          <a:xfrm>
            <a:off x="7427764" y="6220415"/>
            <a:ext cx="1740667" cy="1287324"/>
          </a:xfrm>
          <a:prstGeom prst="rect">
            <a:avLst/>
          </a:prstGeom>
        </p:spPr>
      </p:pic>
      <p:sp>
        <p:nvSpPr>
          <p:cNvPr id="118" name="Rectangle 14"/>
          <p:cNvSpPr>
            <a:spLocks noChangeArrowheads="1"/>
          </p:cNvSpPr>
          <p:nvPr/>
        </p:nvSpPr>
        <p:spPr bwMode="auto">
          <a:xfrm>
            <a:off x="5039097" y="3375033"/>
            <a:ext cx="121889" cy="91440"/>
          </a:xfrm>
          <a:prstGeom prst="rect">
            <a:avLst/>
          </a:prstGeom>
          <a:solidFill>
            <a:schemeClr val="tx2"/>
          </a:solidFill>
          <a:ln w="12700">
            <a:noFill/>
            <a:miter lim="800000"/>
            <a:headEnd/>
            <a:tailEnd/>
          </a:ln>
        </p:spPr>
        <p:txBody>
          <a:bodyPr wrap="none" anchor="ctr"/>
          <a:lstStyle/>
          <a:p>
            <a:pPr>
              <a:defRPr/>
            </a:pPr>
            <a:endParaRPr lang="en-US" sz="1680">
              <a:solidFill>
                <a:srgbClr val="7889FB"/>
              </a:solidFill>
            </a:endParaRPr>
          </a:p>
        </p:txBody>
      </p:sp>
      <p:sp>
        <p:nvSpPr>
          <p:cNvPr id="124" name="Rectangle 16"/>
          <p:cNvSpPr>
            <a:spLocks noChangeArrowheads="1"/>
          </p:cNvSpPr>
          <p:nvPr/>
        </p:nvSpPr>
        <p:spPr bwMode="auto">
          <a:xfrm>
            <a:off x="7025637" y="4135757"/>
            <a:ext cx="121889" cy="91440"/>
          </a:xfrm>
          <a:prstGeom prst="rect">
            <a:avLst/>
          </a:prstGeom>
          <a:solidFill>
            <a:schemeClr val="tx2"/>
          </a:solidFill>
          <a:ln w="12700">
            <a:noFill/>
            <a:miter lim="800000"/>
            <a:headEnd/>
            <a:tailEnd/>
          </a:ln>
        </p:spPr>
        <p:txBody>
          <a:bodyPr wrap="none" anchor="ctr"/>
          <a:lstStyle/>
          <a:p>
            <a:pPr>
              <a:defRPr/>
            </a:pPr>
            <a:endParaRPr lang="en-US" sz="1680">
              <a:solidFill>
                <a:srgbClr val="7889FB"/>
              </a:solidFill>
            </a:endParaRPr>
          </a:p>
        </p:txBody>
      </p:sp>
      <p:sp>
        <p:nvSpPr>
          <p:cNvPr id="125" name="Rectangle 17"/>
          <p:cNvSpPr>
            <a:spLocks noChangeArrowheads="1"/>
          </p:cNvSpPr>
          <p:nvPr/>
        </p:nvSpPr>
        <p:spPr bwMode="auto">
          <a:xfrm>
            <a:off x="7562082" y="4152690"/>
            <a:ext cx="121889" cy="91440"/>
          </a:xfrm>
          <a:prstGeom prst="rect">
            <a:avLst/>
          </a:prstGeom>
          <a:solidFill>
            <a:schemeClr val="tx2"/>
          </a:solidFill>
          <a:ln w="12700">
            <a:noFill/>
            <a:miter lim="800000"/>
            <a:headEnd/>
            <a:tailEnd/>
          </a:ln>
        </p:spPr>
        <p:txBody>
          <a:bodyPr wrap="none" anchor="ctr"/>
          <a:lstStyle/>
          <a:p>
            <a:pPr>
              <a:defRPr/>
            </a:pPr>
            <a:endParaRPr lang="en-US" sz="1680">
              <a:solidFill>
                <a:srgbClr val="7889FB"/>
              </a:solidFill>
            </a:endParaRPr>
          </a:p>
        </p:txBody>
      </p:sp>
      <p:sp>
        <p:nvSpPr>
          <p:cNvPr id="127" name="Rectangle 18"/>
          <p:cNvSpPr>
            <a:spLocks noChangeArrowheads="1"/>
          </p:cNvSpPr>
          <p:nvPr/>
        </p:nvSpPr>
        <p:spPr bwMode="auto">
          <a:xfrm>
            <a:off x="6391707" y="3395563"/>
            <a:ext cx="121889" cy="91440"/>
          </a:xfrm>
          <a:prstGeom prst="rect">
            <a:avLst/>
          </a:prstGeom>
          <a:solidFill>
            <a:schemeClr val="tx2"/>
          </a:solidFill>
          <a:ln w="12700">
            <a:noFill/>
            <a:miter lim="800000"/>
            <a:headEnd/>
            <a:tailEnd/>
          </a:ln>
        </p:spPr>
        <p:txBody>
          <a:bodyPr wrap="none" anchor="ctr"/>
          <a:lstStyle/>
          <a:p>
            <a:pPr>
              <a:defRPr/>
            </a:pPr>
            <a:endParaRPr lang="en-US" sz="1680">
              <a:solidFill>
                <a:srgbClr val="7889FB"/>
              </a:solidFill>
            </a:endParaRPr>
          </a:p>
        </p:txBody>
      </p:sp>
      <p:sp>
        <p:nvSpPr>
          <p:cNvPr id="128" name="Rectangle 19"/>
          <p:cNvSpPr>
            <a:spLocks noChangeArrowheads="1"/>
          </p:cNvSpPr>
          <p:nvPr/>
        </p:nvSpPr>
        <p:spPr bwMode="auto">
          <a:xfrm>
            <a:off x="7549633" y="3717509"/>
            <a:ext cx="121889" cy="91440"/>
          </a:xfrm>
          <a:prstGeom prst="rect">
            <a:avLst/>
          </a:prstGeom>
          <a:solidFill>
            <a:schemeClr val="tx2"/>
          </a:solidFill>
          <a:ln w="12700">
            <a:noFill/>
            <a:miter lim="800000"/>
            <a:headEnd/>
            <a:tailEnd/>
          </a:ln>
        </p:spPr>
        <p:txBody>
          <a:bodyPr wrap="none" anchor="ctr"/>
          <a:lstStyle/>
          <a:p>
            <a:pPr>
              <a:defRPr/>
            </a:pPr>
            <a:endParaRPr lang="en-US" sz="1680">
              <a:solidFill>
                <a:srgbClr val="7889FB"/>
              </a:solidFill>
            </a:endParaRPr>
          </a:p>
        </p:txBody>
      </p:sp>
      <p:sp>
        <p:nvSpPr>
          <p:cNvPr id="129" name="Rectangle 20"/>
          <p:cNvSpPr>
            <a:spLocks noChangeArrowheads="1"/>
          </p:cNvSpPr>
          <p:nvPr/>
        </p:nvSpPr>
        <p:spPr bwMode="auto">
          <a:xfrm>
            <a:off x="6543226" y="3975954"/>
            <a:ext cx="121889" cy="91440"/>
          </a:xfrm>
          <a:prstGeom prst="rect">
            <a:avLst/>
          </a:prstGeom>
          <a:solidFill>
            <a:schemeClr val="tx2"/>
          </a:solidFill>
          <a:ln w="12700">
            <a:noFill/>
            <a:miter lim="800000"/>
            <a:headEnd/>
            <a:tailEnd/>
          </a:ln>
        </p:spPr>
        <p:txBody>
          <a:bodyPr wrap="none" anchor="ctr"/>
          <a:lstStyle/>
          <a:p>
            <a:pPr>
              <a:defRPr/>
            </a:pPr>
            <a:endParaRPr lang="en-US" sz="1680">
              <a:solidFill>
                <a:srgbClr val="7889FB"/>
              </a:solidFill>
            </a:endParaRPr>
          </a:p>
        </p:txBody>
      </p:sp>
      <p:sp>
        <p:nvSpPr>
          <p:cNvPr id="133" name="Rectangle 21"/>
          <p:cNvSpPr>
            <a:spLocks noChangeArrowheads="1"/>
          </p:cNvSpPr>
          <p:nvPr/>
        </p:nvSpPr>
        <p:spPr bwMode="auto">
          <a:xfrm>
            <a:off x="5039097" y="3557913"/>
            <a:ext cx="121889" cy="91440"/>
          </a:xfrm>
          <a:prstGeom prst="rect">
            <a:avLst/>
          </a:prstGeom>
          <a:solidFill>
            <a:schemeClr val="tx2"/>
          </a:solidFill>
          <a:ln w="12700">
            <a:noFill/>
            <a:miter lim="800000"/>
            <a:headEnd/>
            <a:tailEnd/>
          </a:ln>
        </p:spPr>
        <p:txBody>
          <a:bodyPr wrap="none" anchor="ctr"/>
          <a:lstStyle/>
          <a:p>
            <a:pPr>
              <a:defRPr/>
            </a:pPr>
            <a:endParaRPr lang="en-US" sz="1680">
              <a:solidFill>
                <a:srgbClr val="7889FB"/>
              </a:solidFill>
            </a:endParaRPr>
          </a:p>
        </p:txBody>
      </p:sp>
      <p:sp>
        <p:nvSpPr>
          <p:cNvPr id="134" name="Rectangle 22"/>
          <p:cNvSpPr>
            <a:spLocks noChangeArrowheads="1"/>
          </p:cNvSpPr>
          <p:nvPr/>
        </p:nvSpPr>
        <p:spPr bwMode="auto">
          <a:xfrm>
            <a:off x="6491636" y="3735924"/>
            <a:ext cx="121889" cy="91440"/>
          </a:xfrm>
          <a:prstGeom prst="rect">
            <a:avLst/>
          </a:prstGeom>
          <a:solidFill>
            <a:schemeClr val="tx2"/>
          </a:solidFill>
          <a:ln w="12700">
            <a:noFill/>
            <a:miter lim="800000"/>
            <a:headEnd/>
            <a:tailEnd/>
          </a:ln>
        </p:spPr>
        <p:txBody>
          <a:bodyPr wrap="none" anchor="ctr"/>
          <a:lstStyle/>
          <a:p>
            <a:pPr>
              <a:defRPr/>
            </a:pPr>
            <a:endParaRPr lang="en-US" sz="1680" dirty="0" smtClean="0">
              <a:solidFill>
                <a:srgbClr val="7889FB"/>
              </a:solidFill>
            </a:endParaRPr>
          </a:p>
          <a:p>
            <a:pPr>
              <a:defRPr/>
            </a:pPr>
            <a:endParaRPr lang="en-US" sz="1680" dirty="0">
              <a:solidFill>
                <a:srgbClr val="7889FB"/>
              </a:solidFill>
            </a:endParaRPr>
          </a:p>
          <a:p>
            <a:pPr>
              <a:defRPr/>
            </a:pPr>
            <a:endParaRPr lang="en-US" sz="1680" dirty="0">
              <a:solidFill>
                <a:srgbClr val="7889FB"/>
              </a:solidFill>
            </a:endParaRPr>
          </a:p>
        </p:txBody>
      </p:sp>
      <p:sp>
        <p:nvSpPr>
          <p:cNvPr id="135" name="Rectangle 43"/>
          <p:cNvSpPr>
            <a:spLocks noChangeArrowheads="1"/>
          </p:cNvSpPr>
          <p:nvPr/>
        </p:nvSpPr>
        <p:spPr bwMode="auto">
          <a:xfrm>
            <a:off x="2406582" y="2927351"/>
            <a:ext cx="121889" cy="91440"/>
          </a:xfrm>
          <a:prstGeom prst="rect">
            <a:avLst/>
          </a:prstGeom>
          <a:solidFill>
            <a:schemeClr val="tx2"/>
          </a:solidFill>
          <a:ln w="12700">
            <a:solidFill>
              <a:schemeClr val="tx1"/>
            </a:solidFill>
            <a:miter lim="800000"/>
            <a:headEnd/>
            <a:tailEnd/>
          </a:ln>
        </p:spPr>
        <p:txBody>
          <a:bodyPr wrap="none" anchor="ctr"/>
          <a:lstStyle/>
          <a:p>
            <a:pPr>
              <a:defRPr/>
            </a:pPr>
            <a:endParaRPr lang="en-US" sz="1680">
              <a:solidFill>
                <a:srgbClr val="7889FB"/>
              </a:solidFill>
            </a:endParaRPr>
          </a:p>
        </p:txBody>
      </p:sp>
      <p:sp>
        <p:nvSpPr>
          <p:cNvPr id="141" name="Rectangle 45"/>
          <p:cNvSpPr>
            <a:spLocks noChangeArrowheads="1"/>
          </p:cNvSpPr>
          <p:nvPr/>
        </p:nvSpPr>
        <p:spPr bwMode="auto">
          <a:xfrm>
            <a:off x="2389649" y="3719625"/>
            <a:ext cx="121889" cy="91440"/>
          </a:xfrm>
          <a:prstGeom prst="rect">
            <a:avLst/>
          </a:prstGeom>
          <a:solidFill>
            <a:schemeClr val="tx2"/>
          </a:solidFill>
          <a:ln w="12700">
            <a:solidFill>
              <a:schemeClr val="tx1"/>
            </a:solidFill>
            <a:miter lim="800000"/>
            <a:headEnd/>
            <a:tailEnd/>
          </a:ln>
        </p:spPr>
        <p:txBody>
          <a:bodyPr wrap="none" anchor="ctr"/>
          <a:lstStyle/>
          <a:p>
            <a:pPr>
              <a:defRPr/>
            </a:pPr>
            <a:endParaRPr lang="en-US" sz="1680">
              <a:solidFill>
                <a:srgbClr val="7889FB"/>
              </a:solidFill>
            </a:endParaRPr>
          </a:p>
        </p:txBody>
      </p:sp>
      <p:sp>
        <p:nvSpPr>
          <p:cNvPr id="144" name="Rectangle 46"/>
          <p:cNvSpPr>
            <a:spLocks noChangeArrowheads="1"/>
          </p:cNvSpPr>
          <p:nvPr/>
        </p:nvSpPr>
        <p:spPr bwMode="auto">
          <a:xfrm>
            <a:off x="3780362" y="3685757"/>
            <a:ext cx="121889" cy="91440"/>
          </a:xfrm>
          <a:prstGeom prst="rect">
            <a:avLst/>
          </a:prstGeom>
          <a:solidFill>
            <a:schemeClr val="tx2"/>
          </a:solidFill>
          <a:ln w="12700">
            <a:solidFill>
              <a:schemeClr val="tx1"/>
            </a:solidFill>
            <a:miter lim="800000"/>
            <a:headEnd/>
            <a:tailEnd/>
          </a:ln>
        </p:spPr>
        <p:txBody>
          <a:bodyPr wrap="none" anchor="ctr"/>
          <a:lstStyle/>
          <a:p>
            <a:pPr>
              <a:defRPr/>
            </a:pPr>
            <a:endParaRPr lang="en-US" sz="1680">
              <a:solidFill>
                <a:srgbClr val="7889FB"/>
              </a:solidFill>
            </a:endParaRPr>
          </a:p>
        </p:txBody>
      </p:sp>
      <p:sp>
        <p:nvSpPr>
          <p:cNvPr id="145" name="Rectangle 47"/>
          <p:cNvSpPr>
            <a:spLocks noChangeArrowheads="1"/>
          </p:cNvSpPr>
          <p:nvPr/>
        </p:nvSpPr>
        <p:spPr bwMode="auto">
          <a:xfrm>
            <a:off x="5095740" y="4261488"/>
            <a:ext cx="121889" cy="91440"/>
          </a:xfrm>
          <a:prstGeom prst="rect">
            <a:avLst/>
          </a:prstGeom>
          <a:solidFill>
            <a:schemeClr val="tx2"/>
          </a:solidFill>
          <a:ln w="12700">
            <a:noFill/>
            <a:miter lim="800000"/>
            <a:headEnd/>
            <a:tailEnd/>
          </a:ln>
        </p:spPr>
        <p:txBody>
          <a:bodyPr wrap="none" anchor="ctr"/>
          <a:lstStyle/>
          <a:p>
            <a:pPr>
              <a:defRPr/>
            </a:pPr>
            <a:endParaRPr lang="en-US" sz="1680">
              <a:solidFill>
                <a:srgbClr val="7889FB"/>
              </a:solidFill>
            </a:endParaRPr>
          </a:p>
        </p:txBody>
      </p:sp>
      <p:sp>
        <p:nvSpPr>
          <p:cNvPr id="146" name="Rectangle 48"/>
          <p:cNvSpPr>
            <a:spLocks noChangeArrowheads="1"/>
          </p:cNvSpPr>
          <p:nvPr/>
        </p:nvSpPr>
        <p:spPr bwMode="auto">
          <a:xfrm>
            <a:off x="2972681" y="2914017"/>
            <a:ext cx="121889" cy="91440"/>
          </a:xfrm>
          <a:prstGeom prst="rect">
            <a:avLst/>
          </a:prstGeom>
          <a:solidFill>
            <a:schemeClr val="tx2"/>
          </a:solidFill>
          <a:ln w="12700">
            <a:solidFill>
              <a:schemeClr val="tx1"/>
            </a:solidFill>
            <a:miter lim="800000"/>
            <a:headEnd/>
            <a:tailEnd/>
          </a:ln>
        </p:spPr>
        <p:txBody>
          <a:bodyPr wrap="none" anchor="ctr"/>
          <a:lstStyle/>
          <a:p>
            <a:pPr>
              <a:defRPr/>
            </a:pPr>
            <a:endParaRPr lang="en-US" sz="1680">
              <a:solidFill>
                <a:srgbClr val="7889FB"/>
              </a:solidFill>
            </a:endParaRPr>
          </a:p>
        </p:txBody>
      </p:sp>
      <p:sp>
        <p:nvSpPr>
          <p:cNvPr id="152" name="Rectangle 49"/>
          <p:cNvSpPr>
            <a:spLocks noChangeArrowheads="1"/>
          </p:cNvSpPr>
          <p:nvPr/>
        </p:nvSpPr>
        <p:spPr bwMode="auto">
          <a:xfrm>
            <a:off x="3758916" y="2917827"/>
            <a:ext cx="121889" cy="91440"/>
          </a:xfrm>
          <a:prstGeom prst="rect">
            <a:avLst/>
          </a:prstGeom>
          <a:solidFill>
            <a:schemeClr val="tx2"/>
          </a:solidFill>
          <a:ln w="12700">
            <a:noFill/>
            <a:miter lim="800000"/>
            <a:headEnd/>
            <a:tailEnd/>
          </a:ln>
        </p:spPr>
        <p:txBody>
          <a:bodyPr wrap="none" anchor="ctr"/>
          <a:lstStyle/>
          <a:p>
            <a:pPr>
              <a:defRPr/>
            </a:pPr>
            <a:endParaRPr lang="en-US" sz="1680">
              <a:solidFill>
                <a:srgbClr val="7889FB"/>
              </a:solidFill>
            </a:endParaRPr>
          </a:p>
        </p:txBody>
      </p:sp>
      <p:sp>
        <p:nvSpPr>
          <p:cNvPr id="153" name="Rectangle 50"/>
          <p:cNvSpPr>
            <a:spLocks noChangeArrowheads="1"/>
          </p:cNvSpPr>
          <p:nvPr/>
        </p:nvSpPr>
        <p:spPr bwMode="auto">
          <a:xfrm>
            <a:off x="4462142" y="2931161"/>
            <a:ext cx="121889" cy="91440"/>
          </a:xfrm>
          <a:prstGeom prst="rect">
            <a:avLst/>
          </a:prstGeom>
          <a:solidFill>
            <a:schemeClr val="tx2"/>
          </a:solidFill>
          <a:ln w="12700">
            <a:noFill/>
            <a:miter lim="800000"/>
            <a:headEnd/>
            <a:tailEnd/>
          </a:ln>
        </p:spPr>
        <p:txBody>
          <a:bodyPr wrap="none" anchor="ctr"/>
          <a:lstStyle/>
          <a:p>
            <a:pPr>
              <a:defRPr/>
            </a:pPr>
            <a:endParaRPr lang="en-US" sz="1680">
              <a:solidFill>
                <a:srgbClr val="7889FB"/>
              </a:solidFill>
            </a:endParaRPr>
          </a:p>
        </p:txBody>
      </p:sp>
      <p:sp>
        <p:nvSpPr>
          <p:cNvPr id="154" name="Rectangle 51"/>
          <p:cNvSpPr>
            <a:spLocks noChangeArrowheads="1"/>
          </p:cNvSpPr>
          <p:nvPr/>
        </p:nvSpPr>
        <p:spPr bwMode="auto">
          <a:xfrm>
            <a:off x="3028242" y="3649347"/>
            <a:ext cx="121889" cy="91440"/>
          </a:xfrm>
          <a:prstGeom prst="rect">
            <a:avLst/>
          </a:prstGeom>
          <a:solidFill>
            <a:schemeClr val="tx2"/>
          </a:solidFill>
          <a:ln w="12700">
            <a:noFill/>
            <a:miter lim="800000"/>
            <a:headEnd/>
            <a:tailEnd/>
          </a:ln>
        </p:spPr>
        <p:txBody>
          <a:bodyPr wrap="none" anchor="ctr"/>
          <a:lstStyle/>
          <a:p>
            <a:pPr>
              <a:defRPr/>
            </a:pPr>
            <a:endParaRPr lang="en-US" sz="1680">
              <a:solidFill>
                <a:srgbClr val="7889FB"/>
              </a:solidFill>
            </a:endParaRPr>
          </a:p>
        </p:txBody>
      </p:sp>
      <p:sp>
        <p:nvSpPr>
          <p:cNvPr id="155" name="Rectangle 52"/>
          <p:cNvSpPr>
            <a:spLocks noChangeArrowheads="1"/>
          </p:cNvSpPr>
          <p:nvPr/>
        </p:nvSpPr>
        <p:spPr bwMode="auto">
          <a:xfrm>
            <a:off x="2406582" y="3110231"/>
            <a:ext cx="121889" cy="91440"/>
          </a:xfrm>
          <a:prstGeom prst="rect">
            <a:avLst/>
          </a:prstGeom>
          <a:solidFill>
            <a:schemeClr val="tx2"/>
          </a:solidFill>
          <a:ln w="12700">
            <a:solidFill>
              <a:schemeClr val="tx1"/>
            </a:solidFill>
            <a:miter lim="800000"/>
            <a:headEnd/>
            <a:tailEnd/>
          </a:ln>
        </p:spPr>
        <p:txBody>
          <a:bodyPr wrap="none" anchor="ctr"/>
          <a:lstStyle/>
          <a:p>
            <a:pPr>
              <a:defRPr/>
            </a:pPr>
            <a:endParaRPr lang="en-US" sz="1680">
              <a:solidFill>
                <a:srgbClr val="7889FB"/>
              </a:solidFill>
            </a:endParaRPr>
          </a:p>
        </p:txBody>
      </p:sp>
      <p:sp>
        <p:nvSpPr>
          <p:cNvPr id="156" name="Rectangle 76"/>
          <p:cNvSpPr>
            <a:spLocks noChangeArrowheads="1"/>
          </p:cNvSpPr>
          <p:nvPr/>
        </p:nvSpPr>
        <p:spPr bwMode="auto">
          <a:xfrm>
            <a:off x="2373569" y="4399919"/>
            <a:ext cx="121889" cy="91440"/>
          </a:xfrm>
          <a:prstGeom prst="rect">
            <a:avLst/>
          </a:prstGeom>
          <a:solidFill>
            <a:schemeClr val="tx2"/>
          </a:solidFill>
          <a:ln w="12700">
            <a:solidFill>
              <a:schemeClr val="tx1"/>
            </a:solidFill>
            <a:miter lim="800000"/>
            <a:headEnd/>
            <a:tailEnd/>
          </a:ln>
        </p:spPr>
        <p:txBody>
          <a:bodyPr wrap="none" anchor="ctr"/>
          <a:lstStyle/>
          <a:p>
            <a:pPr>
              <a:defRPr/>
            </a:pPr>
            <a:endParaRPr lang="en-US" sz="1680">
              <a:solidFill>
                <a:srgbClr val="7889FB"/>
              </a:solidFill>
            </a:endParaRPr>
          </a:p>
        </p:txBody>
      </p:sp>
      <p:sp>
        <p:nvSpPr>
          <p:cNvPr id="157" name="Rectangle 80"/>
          <p:cNvSpPr>
            <a:spLocks noChangeArrowheads="1"/>
          </p:cNvSpPr>
          <p:nvPr/>
        </p:nvSpPr>
        <p:spPr bwMode="auto">
          <a:xfrm>
            <a:off x="6177498" y="4285194"/>
            <a:ext cx="121889" cy="91440"/>
          </a:xfrm>
          <a:prstGeom prst="rect">
            <a:avLst/>
          </a:prstGeom>
          <a:solidFill>
            <a:schemeClr val="tx2"/>
          </a:solidFill>
          <a:ln w="12700">
            <a:noFill/>
            <a:miter lim="800000"/>
            <a:headEnd/>
            <a:tailEnd/>
          </a:ln>
        </p:spPr>
        <p:txBody>
          <a:bodyPr wrap="none" anchor="ctr"/>
          <a:lstStyle/>
          <a:p>
            <a:pPr>
              <a:defRPr/>
            </a:pPr>
            <a:endParaRPr lang="en-US" sz="1680">
              <a:solidFill>
                <a:srgbClr val="7889FB"/>
              </a:solidFill>
            </a:endParaRPr>
          </a:p>
        </p:txBody>
      </p:sp>
      <p:sp>
        <p:nvSpPr>
          <p:cNvPr id="158" name="Rectangle 81"/>
          <p:cNvSpPr>
            <a:spLocks noChangeArrowheads="1"/>
          </p:cNvSpPr>
          <p:nvPr/>
        </p:nvSpPr>
        <p:spPr bwMode="auto">
          <a:xfrm>
            <a:off x="3600071" y="4386583"/>
            <a:ext cx="121889" cy="91440"/>
          </a:xfrm>
          <a:prstGeom prst="rect">
            <a:avLst/>
          </a:prstGeom>
          <a:solidFill>
            <a:schemeClr val="tx2"/>
          </a:solidFill>
          <a:ln w="12700">
            <a:solidFill>
              <a:schemeClr val="tx1"/>
            </a:solidFill>
            <a:miter lim="800000"/>
            <a:headEnd/>
            <a:tailEnd/>
          </a:ln>
        </p:spPr>
        <p:txBody>
          <a:bodyPr wrap="none" anchor="ctr"/>
          <a:lstStyle/>
          <a:p>
            <a:pPr>
              <a:defRPr/>
            </a:pPr>
            <a:endParaRPr lang="en-US" sz="1680">
              <a:solidFill>
                <a:srgbClr val="7889FB"/>
              </a:solidFill>
            </a:endParaRPr>
          </a:p>
        </p:txBody>
      </p:sp>
      <p:sp>
        <p:nvSpPr>
          <p:cNvPr id="159" name="Rectangle 82"/>
          <p:cNvSpPr>
            <a:spLocks noChangeArrowheads="1"/>
          </p:cNvSpPr>
          <p:nvPr/>
        </p:nvSpPr>
        <p:spPr bwMode="auto">
          <a:xfrm>
            <a:off x="4403237" y="4390393"/>
            <a:ext cx="121889" cy="91440"/>
          </a:xfrm>
          <a:prstGeom prst="rect">
            <a:avLst/>
          </a:prstGeom>
          <a:solidFill>
            <a:schemeClr val="tx2"/>
          </a:solidFill>
          <a:ln w="12700">
            <a:noFill/>
            <a:miter lim="800000"/>
            <a:headEnd/>
            <a:tailEnd/>
          </a:ln>
        </p:spPr>
        <p:txBody>
          <a:bodyPr wrap="none" anchor="ctr"/>
          <a:lstStyle/>
          <a:p>
            <a:pPr>
              <a:defRPr/>
            </a:pPr>
            <a:endParaRPr lang="en-US" sz="1680">
              <a:solidFill>
                <a:srgbClr val="7889FB"/>
              </a:solidFill>
            </a:endParaRPr>
          </a:p>
        </p:txBody>
      </p:sp>
      <p:sp>
        <p:nvSpPr>
          <p:cNvPr id="160" name="Rectangle 85"/>
          <p:cNvSpPr>
            <a:spLocks noChangeArrowheads="1"/>
          </p:cNvSpPr>
          <p:nvPr/>
        </p:nvSpPr>
        <p:spPr bwMode="auto">
          <a:xfrm>
            <a:off x="2373569" y="4582799"/>
            <a:ext cx="121889" cy="91440"/>
          </a:xfrm>
          <a:prstGeom prst="rect">
            <a:avLst/>
          </a:prstGeom>
          <a:solidFill>
            <a:schemeClr val="tx2"/>
          </a:solidFill>
          <a:ln w="12700">
            <a:solidFill>
              <a:schemeClr val="tx1"/>
            </a:solidFill>
            <a:miter lim="800000"/>
            <a:headEnd/>
            <a:tailEnd/>
          </a:ln>
        </p:spPr>
        <p:txBody>
          <a:bodyPr wrap="none" anchor="ctr"/>
          <a:lstStyle/>
          <a:p>
            <a:pPr>
              <a:defRPr/>
            </a:pPr>
            <a:endParaRPr lang="en-US" sz="1680">
              <a:solidFill>
                <a:srgbClr val="7889FB"/>
              </a:solidFill>
            </a:endParaRPr>
          </a:p>
        </p:txBody>
      </p:sp>
      <p:sp>
        <p:nvSpPr>
          <p:cNvPr id="162" name="Rectangle 86"/>
          <p:cNvSpPr>
            <a:spLocks noChangeArrowheads="1"/>
          </p:cNvSpPr>
          <p:nvPr/>
        </p:nvSpPr>
        <p:spPr bwMode="auto">
          <a:xfrm>
            <a:off x="3637909" y="4864950"/>
            <a:ext cx="121889" cy="91440"/>
          </a:xfrm>
          <a:prstGeom prst="rect">
            <a:avLst/>
          </a:prstGeom>
          <a:solidFill>
            <a:schemeClr val="tx2"/>
          </a:solidFill>
          <a:ln w="12700">
            <a:solidFill>
              <a:schemeClr val="tx1"/>
            </a:solidFill>
            <a:miter lim="800000"/>
            <a:headEnd/>
            <a:tailEnd/>
          </a:ln>
        </p:spPr>
        <p:txBody>
          <a:bodyPr wrap="none" anchor="ctr"/>
          <a:lstStyle/>
          <a:p>
            <a:pPr>
              <a:defRPr/>
            </a:pPr>
            <a:endParaRPr lang="en-US" sz="1680">
              <a:solidFill>
                <a:srgbClr val="7889FB"/>
              </a:solidFill>
            </a:endParaRPr>
          </a:p>
        </p:txBody>
      </p:sp>
      <p:pic>
        <p:nvPicPr>
          <p:cNvPr id="173" name="Picture 103" descr="Guy_Analytic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06549" y="3425069"/>
            <a:ext cx="1733098" cy="1300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6" name="Group 25"/>
          <p:cNvGrpSpPr/>
          <p:nvPr/>
        </p:nvGrpSpPr>
        <p:grpSpPr>
          <a:xfrm>
            <a:off x="1761166" y="2148470"/>
            <a:ext cx="5800917" cy="3822881"/>
            <a:chOff x="1761166" y="2148470"/>
            <a:chExt cx="5800917" cy="3822881"/>
          </a:xfrm>
        </p:grpSpPr>
        <p:sp>
          <p:nvSpPr>
            <p:cNvPr id="171" name="AutoShape 21" descr="Bouquet"/>
            <p:cNvSpPr>
              <a:spLocks noChangeArrowheads="1"/>
            </p:cNvSpPr>
            <p:nvPr/>
          </p:nvSpPr>
          <p:spPr bwMode="black">
            <a:xfrm>
              <a:off x="1761166" y="2148470"/>
              <a:ext cx="5800917" cy="3822881"/>
            </a:xfrm>
            <a:prstGeom prst="roundRect">
              <a:avLst>
                <a:gd name="adj" fmla="val 7773"/>
              </a:avLst>
            </a:prstGeom>
            <a:solidFill>
              <a:srgbClr val="C2ECA2"/>
            </a:solidFill>
            <a:ln>
              <a:solidFill>
                <a:schemeClr val="accent1"/>
              </a:solidFill>
            </a:ln>
          </p:spPr>
          <p:txBody>
            <a:bodyPr wrap="none" lIns="91363" tIns="45682" rIns="91363" bIns="45682" anchor="ctr"/>
            <a:lstStyle/>
            <a:p>
              <a:pPr algn="ctr" defTabSz="449263">
                <a:lnSpc>
                  <a:spcPct val="97000"/>
                </a:lnSpc>
                <a:buClr>
                  <a:srgbClr val="000000"/>
                </a:buClr>
                <a:buFont typeface="Arial" charset="0"/>
                <a:buNone/>
              </a:pPr>
              <a:endParaRPr lang="en-US" sz="1800">
                <a:solidFill>
                  <a:srgbClr val="000000"/>
                </a:solidFill>
                <a:ea typeface="MS PGothic" charset="0"/>
                <a:cs typeface="MS PGothic" charset="0"/>
              </a:endParaRPr>
            </a:p>
          </p:txBody>
        </p:sp>
        <p:sp>
          <p:nvSpPr>
            <p:cNvPr id="25" name="Rounded Rectangle 24"/>
            <p:cNvSpPr/>
            <p:nvPr/>
          </p:nvSpPr>
          <p:spPr>
            <a:xfrm>
              <a:off x="2237555" y="2634519"/>
              <a:ext cx="4754006" cy="2946386"/>
            </a:xfrm>
            <a:prstGeom prst="roundRect">
              <a:avLst>
                <a:gd name="adj" fmla="val 9086"/>
              </a:avLst>
            </a:prstGeom>
            <a:solidFill>
              <a:schemeClr val="bg2"/>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800" dirty="0" smtClean="0">
                  <a:solidFill>
                    <a:schemeClr val="bg1"/>
                  </a:solidFill>
                </a:rPr>
                <a:t>Data-in-Motion</a:t>
              </a:r>
            </a:p>
          </p:txBody>
        </p:sp>
      </p:grpSp>
    </p:spTree>
    <p:extLst>
      <p:ext uri="{BB962C8B-B14F-4D97-AF65-F5344CB8AC3E}">
        <p14:creationId xmlns:p14="http://schemas.microsoft.com/office/powerpoint/2010/main" val="1581332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slide(fromLeft)">
                                      <p:cBhvr>
                                        <p:cTn id="7" dur="500"/>
                                        <p:tgtEl>
                                          <p:spTgt spid="118"/>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slide(fromLeft)">
                                      <p:cBhvr>
                                        <p:cTn id="10" dur="500"/>
                                        <p:tgtEl>
                                          <p:spTgt spid="124"/>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slide(fromLeft)">
                                      <p:cBhvr>
                                        <p:cTn id="13" dur="500"/>
                                        <p:tgtEl>
                                          <p:spTgt spid="125"/>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127"/>
                                        </p:tgtEl>
                                        <p:attrNameLst>
                                          <p:attrName>style.visibility</p:attrName>
                                        </p:attrNameLst>
                                      </p:cBhvr>
                                      <p:to>
                                        <p:strVal val="visible"/>
                                      </p:to>
                                    </p:set>
                                    <p:animEffect transition="in" filter="slide(fromLeft)">
                                      <p:cBhvr>
                                        <p:cTn id="16" dur="500"/>
                                        <p:tgtEl>
                                          <p:spTgt spid="127"/>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28"/>
                                        </p:tgtEl>
                                        <p:attrNameLst>
                                          <p:attrName>style.visibility</p:attrName>
                                        </p:attrNameLst>
                                      </p:cBhvr>
                                      <p:to>
                                        <p:strVal val="visible"/>
                                      </p:to>
                                    </p:set>
                                    <p:animEffect transition="in" filter="slide(fromLeft)">
                                      <p:cBhvr>
                                        <p:cTn id="19" dur="500"/>
                                        <p:tgtEl>
                                          <p:spTgt spid="128"/>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slide(fromLeft)">
                                      <p:cBhvr>
                                        <p:cTn id="22" dur="500"/>
                                        <p:tgtEl>
                                          <p:spTgt spid="129"/>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slide(fromLeft)">
                                      <p:cBhvr>
                                        <p:cTn id="25" dur="500"/>
                                        <p:tgtEl>
                                          <p:spTgt spid="133"/>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134"/>
                                        </p:tgtEl>
                                        <p:attrNameLst>
                                          <p:attrName>style.visibility</p:attrName>
                                        </p:attrNameLst>
                                      </p:cBhvr>
                                      <p:to>
                                        <p:strVal val="visible"/>
                                      </p:to>
                                    </p:set>
                                    <p:animEffect transition="in" filter="slide(fromLeft)">
                                      <p:cBhvr>
                                        <p:cTn id="28" dur="500"/>
                                        <p:tgtEl>
                                          <p:spTgt spid="134"/>
                                        </p:tgtEl>
                                      </p:cBhvr>
                                    </p:animEffect>
                                  </p:childTnLst>
                                </p:cTn>
                              </p:par>
                              <p:par>
                                <p:cTn id="29" presetID="63" presetClass="path" presetSubtype="0" repeatCount="indefinite" fill="hold" grpId="1" nodeType="withEffect">
                                  <p:stCondLst>
                                    <p:cond delay="0"/>
                                  </p:stCondLst>
                                  <p:childTnLst>
                                    <p:animMotion origin="layout" path="M -0.00052 0.0 L 0.03907 0.00139 " pathEditMode="relative" rAng="0" ptsTypes="AA">
                                      <p:cBhvr>
                                        <p:cTn id="30" dur="500" fill="hold"/>
                                        <p:tgtEl>
                                          <p:spTgt spid="118"/>
                                        </p:tgtEl>
                                        <p:attrNameLst>
                                          <p:attrName>ppt_x</p:attrName>
                                          <p:attrName>ppt_y</p:attrName>
                                        </p:attrNameLst>
                                      </p:cBhvr>
                                      <p:rCtr x="1979" y="69"/>
                                    </p:animMotion>
                                  </p:childTnLst>
                                  <p:subTnLst>
                                    <p:set>
                                      <p:cBhvr override="childStyle">
                                        <p:cTn dur="1" fill="hold" display="0" masterRel="sameClick" afterEffect="1">
                                          <p:stCondLst>
                                            <p:cond evt="end" delay="0">
                                              <p:tn val="29"/>
                                            </p:cond>
                                          </p:stCondLst>
                                        </p:cTn>
                                        <p:tgtEl>
                                          <p:spTgt spid="118"/>
                                        </p:tgtEl>
                                        <p:attrNameLst>
                                          <p:attrName>style.visibility</p:attrName>
                                        </p:attrNameLst>
                                      </p:cBhvr>
                                      <p:to>
                                        <p:strVal val="hidden"/>
                                      </p:to>
                                    </p:set>
                                  </p:subTnLst>
                                </p:cTn>
                              </p:par>
                              <p:par>
                                <p:cTn id="31" presetID="63" presetClass="path" presetSubtype="0" repeatCount="indefinite" fill="hold" grpId="1" nodeType="withEffect">
                                  <p:stCondLst>
                                    <p:cond delay="0"/>
                                  </p:stCondLst>
                                  <p:childTnLst>
                                    <p:animMotion origin="layout" path="M 0.0012 -0.02546 L 0.03907 -0.00791 " pathEditMode="relative" rAng="0" ptsTypes="AA">
                                      <p:cBhvr>
                                        <p:cTn id="32" dur="500" fill="hold"/>
                                        <p:tgtEl>
                                          <p:spTgt spid="124"/>
                                        </p:tgtEl>
                                        <p:attrNameLst>
                                          <p:attrName>ppt_x</p:attrName>
                                          <p:attrName>ppt_y</p:attrName>
                                        </p:attrNameLst>
                                      </p:cBhvr>
                                      <p:rCtr x="1888" y="868"/>
                                    </p:animMotion>
                                  </p:childTnLst>
                                  <p:subTnLst>
                                    <p:set>
                                      <p:cBhvr override="childStyle">
                                        <p:cTn dur="1" fill="hold" display="0" masterRel="sameClick" afterEffect="1">
                                          <p:stCondLst>
                                            <p:cond evt="end" delay="0">
                                              <p:tn val="31"/>
                                            </p:cond>
                                          </p:stCondLst>
                                        </p:cTn>
                                        <p:tgtEl>
                                          <p:spTgt spid="124"/>
                                        </p:tgtEl>
                                        <p:attrNameLst>
                                          <p:attrName>style.visibility</p:attrName>
                                        </p:attrNameLst>
                                      </p:cBhvr>
                                      <p:to>
                                        <p:strVal val="hidden"/>
                                      </p:to>
                                    </p:set>
                                  </p:subTnLst>
                                </p:cTn>
                              </p:par>
                              <p:par>
                                <p:cTn id="33" presetID="63" presetClass="path" presetSubtype="0" repeatCount="indefinite" fill="hold" grpId="1" nodeType="withEffect">
                                  <p:stCondLst>
                                    <p:cond delay="0"/>
                                  </p:stCondLst>
                                  <p:childTnLst>
                                    <p:animMotion origin="layout" path="M 1.11111E-6 1.17284E-6 L 0.12218 0.00116 " pathEditMode="relative" rAng="0" ptsTypes="AA">
                                      <p:cBhvr>
                                        <p:cTn id="34" dur="500" fill="hold"/>
                                        <p:tgtEl>
                                          <p:spTgt spid="129"/>
                                        </p:tgtEl>
                                        <p:attrNameLst>
                                          <p:attrName>ppt_x</p:attrName>
                                          <p:attrName>ppt_y</p:attrName>
                                        </p:attrNameLst>
                                      </p:cBhvr>
                                      <p:rCtr x="6109" y="58"/>
                                    </p:animMotion>
                                  </p:childTnLst>
                                  <p:subTnLst>
                                    <p:set>
                                      <p:cBhvr override="childStyle">
                                        <p:cTn dur="1" fill="hold" display="0" masterRel="sameClick" afterEffect="1">
                                          <p:stCondLst>
                                            <p:cond evt="end" delay="0">
                                              <p:tn val="33"/>
                                            </p:cond>
                                          </p:stCondLst>
                                        </p:cTn>
                                        <p:tgtEl>
                                          <p:spTgt spid="129"/>
                                        </p:tgtEl>
                                        <p:attrNameLst>
                                          <p:attrName>style.visibility</p:attrName>
                                        </p:attrNameLst>
                                      </p:cBhvr>
                                      <p:to>
                                        <p:strVal val="hidden"/>
                                      </p:to>
                                    </p:set>
                                  </p:subTnLst>
                                </p:cTn>
                              </p:par>
                              <p:par>
                                <p:cTn id="35" presetID="63" presetClass="path" presetSubtype="0" repeatCount="indefinite" fill="hold" grpId="1" nodeType="withEffect">
                                  <p:stCondLst>
                                    <p:cond delay="0"/>
                                  </p:stCondLst>
                                  <p:childTnLst>
                                    <p:animMotion origin="layout" path="M -0.00052 3.7037E-7 L 0.03907 0.00139 " pathEditMode="relative" rAng="0" ptsTypes="AA">
                                      <p:cBhvr>
                                        <p:cTn id="36" dur="500" fill="hold"/>
                                        <p:tgtEl>
                                          <p:spTgt spid="127"/>
                                        </p:tgtEl>
                                        <p:attrNameLst>
                                          <p:attrName>ppt_x</p:attrName>
                                          <p:attrName>ppt_y</p:attrName>
                                        </p:attrNameLst>
                                      </p:cBhvr>
                                      <p:rCtr x="1979" y="69"/>
                                    </p:animMotion>
                                  </p:childTnLst>
                                  <p:subTnLst>
                                    <p:set>
                                      <p:cBhvr override="childStyle">
                                        <p:cTn dur="1" fill="hold" display="0" masterRel="sameClick" afterEffect="1">
                                          <p:stCondLst>
                                            <p:cond evt="end" delay="0">
                                              <p:tn val="35"/>
                                            </p:cond>
                                          </p:stCondLst>
                                        </p:cTn>
                                        <p:tgtEl>
                                          <p:spTgt spid="127"/>
                                        </p:tgtEl>
                                        <p:attrNameLst>
                                          <p:attrName>style.visibility</p:attrName>
                                        </p:attrNameLst>
                                      </p:cBhvr>
                                      <p:to>
                                        <p:strVal val="hidden"/>
                                      </p:to>
                                    </p:set>
                                  </p:subTnLst>
                                </p:cTn>
                              </p:par>
                              <p:par>
                                <p:cTn id="37" presetID="0" presetClass="path" presetSubtype="0" repeatCount="indefinite" accel="50000" decel="50000" grpId="1" nodeType="withEffect">
                                  <p:stCondLst>
                                    <p:cond delay="0"/>
                                  </p:stCondLst>
                                  <p:childTnLst>
                                    <p:animMotion origin="layout" path="M -3.47222E-7 -0.00926 C 0.00271 -0.00964 0.0128 -0.01022 0.01693 -0.01061 C 0.02105 -0.01099 0.02224 -0.01119 0.02474 -0.01157 C 0.02724 -0.01215 0.02941 -0.01312 0.03212 -0.0135 C 0.03472 -0.01408 0.03657 -0.01427 0.04058 -0.01447 C 0.0446 -0.01466 0.05295 -0.01485 0.05642 -0.01485 " pathEditMode="relative" rAng="0" ptsTypes="AAAAAA">
                                      <p:cBhvr>
                                        <p:cTn id="38" dur="500" fill="hold"/>
                                        <p:tgtEl>
                                          <p:spTgt spid="125"/>
                                        </p:tgtEl>
                                        <p:attrNameLst>
                                          <p:attrName>ppt_x</p:attrName>
                                          <p:attrName>ppt_y</p:attrName>
                                        </p:attrNameLst>
                                      </p:cBhvr>
                                      <p:rCtr x="2821" y="-289"/>
                                    </p:animMotion>
                                  </p:childTnLst>
                                  <p:subTnLst>
                                    <p:set>
                                      <p:cBhvr override="childStyle">
                                        <p:cTn dur="1" fill="hold" display="0" masterRel="sameClick" afterEffect="1">
                                          <p:stCondLst>
                                            <p:cond evt="end" delay="0">
                                              <p:tn val="37"/>
                                            </p:cond>
                                          </p:stCondLst>
                                        </p:cTn>
                                        <p:tgtEl>
                                          <p:spTgt spid="125"/>
                                        </p:tgtEl>
                                        <p:attrNameLst>
                                          <p:attrName>style.visibility</p:attrName>
                                        </p:attrNameLst>
                                      </p:cBhvr>
                                      <p:to>
                                        <p:strVal val="hidden"/>
                                      </p:to>
                                    </p:set>
                                  </p:subTnLst>
                                </p:cTn>
                              </p:par>
                              <p:par>
                                <p:cTn id="39" presetID="0" presetClass="path" presetSubtype="0" repeatCount="indefinite" accel="50000" decel="50000" grpId="1" nodeType="withEffect">
                                  <p:stCondLst>
                                    <p:cond delay="0"/>
                                  </p:stCondLst>
                                  <p:childTnLst>
                                    <p:animMotion origin="layout" path="M -0.08767 -0.01949 C -0.08246 -0.0191 -0.06315 -0.01833 -0.05588 -0.0164 C -0.0485 -0.01428 -0.0472 -0.00984 -0.04373 -0.00753 C -0.04004 -0.00521 -0.0383 -0.00444 -0.03407 -0.00251 C -0.02984 -0.00058 -0.02148 0.00289 -0.01801 0.00443 " pathEditMode="relative" rAng="0" ptsTypes="AAAAA">
                                      <p:cBhvr>
                                        <p:cTn id="40" dur="500" fill="hold"/>
                                        <p:tgtEl>
                                          <p:spTgt spid="128"/>
                                        </p:tgtEl>
                                        <p:attrNameLst>
                                          <p:attrName>ppt_x</p:attrName>
                                          <p:attrName>ppt_y</p:attrName>
                                        </p:attrNameLst>
                                      </p:cBhvr>
                                      <p:rCtr x="3483" y="1196"/>
                                    </p:animMotion>
                                  </p:childTnLst>
                                  <p:subTnLst>
                                    <p:set>
                                      <p:cBhvr override="childStyle">
                                        <p:cTn dur="1" fill="hold" display="0" masterRel="sameClick" afterEffect="1">
                                          <p:stCondLst>
                                            <p:cond evt="end" delay="0">
                                              <p:tn val="39"/>
                                            </p:cond>
                                          </p:stCondLst>
                                        </p:cTn>
                                        <p:tgtEl>
                                          <p:spTgt spid="128"/>
                                        </p:tgtEl>
                                        <p:attrNameLst>
                                          <p:attrName>style.visibility</p:attrName>
                                        </p:attrNameLst>
                                      </p:cBhvr>
                                      <p:to>
                                        <p:strVal val="hidden"/>
                                      </p:to>
                                    </p:set>
                                  </p:subTnLst>
                                </p:cTn>
                              </p:par>
                              <p:par>
                                <p:cTn id="41" presetID="0" presetClass="path" presetSubtype="0" repeatCount="indefinite" accel="50000" decel="50000" grpId="1" nodeType="withEffect">
                                  <p:stCondLst>
                                    <p:cond delay="0"/>
                                  </p:stCondLst>
                                  <p:childTnLst>
                                    <p:animMotion origin="layout" path="M -0.00052 -2.22222E-6 C 0.00243 0.00301 0.01355 0.00834 0.01719 0.01736 C 0.02084 0.02639 0.01424 0.04283 0.02188 0.05371 C 0.02952 0.06459 0.04809 0.07639 0.06337 0.08287 C 0.07865 0.08935 0.10348 0.09097 0.11407 0.09306 " pathEditMode="relative" rAng="0" ptsTypes="aaaaa">
                                      <p:cBhvr>
                                        <p:cTn id="42" dur="500" fill="hold"/>
                                        <p:tgtEl>
                                          <p:spTgt spid="133"/>
                                        </p:tgtEl>
                                        <p:attrNameLst>
                                          <p:attrName>ppt_x</p:attrName>
                                          <p:attrName>ppt_y</p:attrName>
                                        </p:attrNameLst>
                                      </p:cBhvr>
                                      <p:rCtr x="5729" y="4653"/>
                                    </p:animMotion>
                                  </p:childTnLst>
                                  <p:subTnLst>
                                    <p:set>
                                      <p:cBhvr override="childStyle">
                                        <p:cTn dur="1" fill="hold" display="0" masterRel="sameClick" afterEffect="1">
                                          <p:stCondLst>
                                            <p:cond evt="end" delay="0">
                                              <p:tn val="41"/>
                                            </p:cond>
                                          </p:stCondLst>
                                        </p:cTn>
                                        <p:tgtEl>
                                          <p:spTgt spid="133"/>
                                        </p:tgtEl>
                                        <p:attrNameLst>
                                          <p:attrName>style.visibility</p:attrName>
                                        </p:attrNameLst>
                                      </p:cBhvr>
                                      <p:to>
                                        <p:strVal val="hidden"/>
                                      </p:to>
                                    </p:set>
                                  </p:subTnLst>
                                </p:cTn>
                              </p:par>
                              <p:par>
                                <p:cTn id="43" presetID="0" presetClass="path" presetSubtype="0" repeatCount="indefinite" accel="50000" decel="50000" grpId="1" nodeType="withEffect">
                                  <p:stCondLst>
                                    <p:cond delay="0"/>
                                  </p:stCondLst>
                                  <p:childTnLst>
                                    <p:animMotion origin="layout" path="M -0.05642 -0.01196 C -0.05327 -0.01486 -0.04405 -0.02604 -0.03797 -0.03048 C -0.0319 -0.03492 -0.02517 -0.03511 -0.01942 -0.03858 C -0.01367 -0.04206 -0.00727 -0.04823 -0.00412 -0.05074 " pathEditMode="relative" rAng="0" ptsTypes="AAAA">
                                      <p:cBhvr>
                                        <p:cTn id="44" dur="500" fill="hold"/>
                                        <p:tgtEl>
                                          <p:spTgt spid="134"/>
                                        </p:tgtEl>
                                        <p:attrNameLst>
                                          <p:attrName>ppt_x</p:attrName>
                                          <p:attrName>ppt_y</p:attrName>
                                        </p:attrNameLst>
                                      </p:cBhvr>
                                      <p:rCtr x="2615" y="-1948"/>
                                    </p:animMotion>
                                  </p:childTnLst>
                                  <p:subTnLst>
                                    <p:set>
                                      <p:cBhvr override="childStyle">
                                        <p:cTn dur="1" fill="hold" display="0" masterRel="sameClick" afterEffect="1">
                                          <p:stCondLst>
                                            <p:cond evt="end" delay="0">
                                              <p:tn val="43"/>
                                            </p:cond>
                                          </p:stCondLst>
                                        </p:cTn>
                                        <p:tgtEl>
                                          <p:spTgt spid="134"/>
                                        </p:tgtEl>
                                        <p:attrNameLst>
                                          <p:attrName>style.visibility</p:attrName>
                                        </p:attrNameLst>
                                      </p:cBhvr>
                                      <p:to>
                                        <p:strVal val="hidden"/>
                                      </p:to>
                                    </p:set>
                                  </p:subTnLst>
                                </p:cTn>
                              </p:par>
                              <p:par>
                                <p:cTn id="45" presetID="12" presetClass="entr" presetSubtype="8" fill="hold" grpId="0" nodeType="withEffect">
                                  <p:stCondLst>
                                    <p:cond delay="0"/>
                                  </p:stCondLst>
                                  <p:childTnLst>
                                    <p:set>
                                      <p:cBhvr>
                                        <p:cTn id="46" dur="1" fill="hold">
                                          <p:stCondLst>
                                            <p:cond delay="0"/>
                                          </p:stCondLst>
                                        </p:cTn>
                                        <p:tgtEl>
                                          <p:spTgt spid="135"/>
                                        </p:tgtEl>
                                        <p:attrNameLst>
                                          <p:attrName>style.visibility</p:attrName>
                                        </p:attrNameLst>
                                      </p:cBhvr>
                                      <p:to>
                                        <p:strVal val="visible"/>
                                      </p:to>
                                    </p:set>
                                    <p:animEffect transition="in" filter="slide(fromLeft)">
                                      <p:cBhvr>
                                        <p:cTn id="47" dur="500"/>
                                        <p:tgtEl>
                                          <p:spTgt spid="135"/>
                                        </p:tgtEl>
                                      </p:cBhvr>
                                    </p:animEffect>
                                  </p:childTnLst>
                                </p:cTn>
                              </p:par>
                              <p:par>
                                <p:cTn id="48" presetID="12" presetClass="entr" presetSubtype="8" fill="hold" grpId="0" nodeType="withEffect">
                                  <p:stCondLst>
                                    <p:cond delay="0"/>
                                  </p:stCondLst>
                                  <p:childTnLst>
                                    <p:set>
                                      <p:cBhvr>
                                        <p:cTn id="49" dur="1" fill="hold">
                                          <p:stCondLst>
                                            <p:cond delay="0"/>
                                          </p:stCondLst>
                                        </p:cTn>
                                        <p:tgtEl>
                                          <p:spTgt spid="141"/>
                                        </p:tgtEl>
                                        <p:attrNameLst>
                                          <p:attrName>style.visibility</p:attrName>
                                        </p:attrNameLst>
                                      </p:cBhvr>
                                      <p:to>
                                        <p:strVal val="visible"/>
                                      </p:to>
                                    </p:set>
                                    <p:animEffect transition="in" filter="slide(fromLeft)">
                                      <p:cBhvr>
                                        <p:cTn id="50" dur="500"/>
                                        <p:tgtEl>
                                          <p:spTgt spid="141"/>
                                        </p:tgtEl>
                                      </p:cBhvr>
                                    </p:animEffect>
                                  </p:childTnLst>
                                </p:cTn>
                              </p:par>
                              <p:par>
                                <p:cTn id="51" presetID="12" presetClass="entr" presetSubtype="8" fill="hold" grpId="0" nodeType="withEffect">
                                  <p:stCondLst>
                                    <p:cond delay="0"/>
                                  </p:stCondLst>
                                  <p:childTnLst>
                                    <p:set>
                                      <p:cBhvr>
                                        <p:cTn id="52" dur="1" fill="hold">
                                          <p:stCondLst>
                                            <p:cond delay="0"/>
                                          </p:stCondLst>
                                        </p:cTn>
                                        <p:tgtEl>
                                          <p:spTgt spid="144"/>
                                        </p:tgtEl>
                                        <p:attrNameLst>
                                          <p:attrName>style.visibility</p:attrName>
                                        </p:attrNameLst>
                                      </p:cBhvr>
                                      <p:to>
                                        <p:strVal val="visible"/>
                                      </p:to>
                                    </p:set>
                                    <p:animEffect transition="in" filter="slide(fromLeft)">
                                      <p:cBhvr>
                                        <p:cTn id="53" dur="500"/>
                                        <p:tgtEl>
                                          <p:spTgt spid="144"/>
                                        </p:tgtEl>
                                      </p:cBhvr>
                                    </p:animEffect>
                                  </p:childTnLst>
                                </p:cTn>
                              </p:par>
                              <p:par>
                                <p:cTn id="54" presetID="12" presetClass="entr" presetSubtype="8" fill="hold" grpId="0" nodeType="withEffect">
                                  <p:stCondLst>
                                    <p:cond delay="0"/>
                                  </p:stCondLst>
                                  <p:childTnLst>
                                    <p:set>
                                      <p:cBhvr>
                                        <p:cTn id="55" dur="1" fill="hold">
                                          <p:stCondLst>
                                            <p:cond delay="0"/>
                                          </p:stCondLst>
                                        </p:cTn>
                                        <p:tgtEl>
                                          <p:spTgt spid="145"/>
                                        </p:tgtEl>
                                        <p:attrNameLst>
                                          <p:attrName>style.visibility</p:attrName>
                                        </p:attrNameLst>
                                      </p:cBhvr>
                                      <p:to>
                                        <p:strVal val="visible"/>
                                      </p:to>
                                    </p:set>
                                    <p:animEffect transition="in" filter="slide(fromLeft)">
                                      <p:cBhvr>
                                        <p:cTn id="56" dur="500"/>
                                        <p:tgtEl>
                                          <p:spTgt spid="145"/>
                                        </p:tgtEl>
                                      </p:cBhvr>
                                    </p:animEffect>
                                  </p:childTnLst>
                                </p:cTn>
                              </p:par>
                              <p:par>
                                <p:cTn id="57" presetID="12" presetClass="entr" presetSubtype="8" fill="hold" grpId="0" nodeType="withEffect">
                                  <p:stCondLst>
                                    <p:cond delay="0"/>
                                  </p:stCondLst>
                                  <p:childTnLst>
                                    <p:set>
                                      <p:cBhvr>
                                        <p:cTn id="58" dur="1" fill="hold">
                                          <p:stCondLst>
                                            <p:cond delay="0"/>
                                          </p:stCondLst>
                                        </p:cTn>
                                        <p:tgtEl>
                                          <p:spTgt spid="146"/>
                                        </p:tgtEl>
                                        <p:attrNameLst>
                                          <p:attrName>style.visibility</p:attrName>
                                        </p:attrNameLst>
                                      </p:cBhvr>
                                      <p:to>
                                        <p:strVal val="visible"/>
                                      </p:to>
                                    </p:set>
                                    <p:animEffect transition="in" filter="slide(fromLeft)">
                                      <p:cBhvr>
                                        <p:cTn id="59" dur="500"/>
                                        <p:tgtEl>
                                          <p:spTgt spid="146"/>
                                        </p:tgtEl>
                                      </p:cBhvr>
                                    </p:animEffect>
                                  </p:childTnLst>
                                </p:cTn>
                              </p:par>
                              <p:par>
                                <p:cTn id="60" presetID="12" presetClass="entr" presetSubtype="8" fill="hold" grpId="0" nodeType="withEffect">
                                  <p:stCondLst>
                                    <p:cond delay="0"/>
                                  </p:stCondLst>
                                  <p:childTnLst>
                                    <p:set>
                                      <p:cBhvr>
                                        <p:cTn id="61" dur="1" fill="hold">
                                          <p:stCondLst>
                                            <p:cond delay="0"/>
                                          </p:stCondLst>
                                        </p:cTn>
                                        <p:tgtEl>
                                          <p:spTgt spid="152"/>
                                        </p:tgtEl>
                                        <p:attrNameLst>
                                          <p:attrName>style.visibility</p:attrName>
                                        </p:attrNameLst>
                                      </p:cBhvr>
                                      <p:to>
                                        <p:strVal val="visible"/>
                                      </p:to>
                                    </p:set>
                                    <p:animEffect transition="in" filter="slide(fromLeft)">
                                      <p:cBhvr>
                                        <p:cTn id="62" dur="500"/>
                                        <p:tgtEl>
                                          <p:spTgt spid="152"/>
                                        </p:tgtEl>
                                      </p:cBhvr>
                                    </p:animEffect>
                                  </p:childTnLst>
                                </p:cTn>
                              </p:par>
                              <p:par>
                                <p:cTn id="63" presetID="12" presetClass="entr" presetSubtype="8" fill="hold" grpId="0" nodeType="withEffect">
                                  <p:stCondLst>
                                    <p:cond delay="0"/>
                                  </p:stCondLst>
                                  <p:childTnLst>
                                    <p:set>
                                      <p:cBhvr>
                                        <p:cTn id="64" dur="1" fill="hold">
                                          <p:stCondLst>
                                            <p:cond delay="0"/>
                                          </p:stCondLst>
                                        </p:cTn>
                                        <p:tgtEl>
                                          <p:spTgt spid="153"/>
                                        </p:tgtEl>
                                        <p:attrNameLst>
                                          <p:attrName>style.visibility</p:attrName>
                                        </p:attrNameLst>
                                      </p:cBhvr>
                                      <p:to>
                                        <p:strVal val="visible"/>
                                      </p:to>
                                    </p:set>
                                    <p:animEffect transition="in" filter="slide(fromLeft)">
                                      <p:cBhvr>
                                        <p:cTn id="65" dur="500"/>
                                        <p:tgtEl>
                                          <p:spTgt spid="153"/>
                                        </p:tgtEl>
                                      </p:cBhvr>
                                    </p:animEffect>
                                  </p:childTnLst>
                                </p:cTn>
                              </p:par>
                              <p:par>
                                <p:cTn id="66" presetID="12" presetClass="entr" presetSubtype="8" fill="hold" grpId="0" nodeType="with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slide(fromLeft)">
                                      <p:cBhvr>
                                        <p:cTn id="68" dur="500"/>
                                        <p:tgtEl>
                                          <p:spTgt spid="154"/>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155"/>
                                        </p:tgtEl>
                                        <p:attrNameLst>
                                          <p:attrName>style.visibility</p:attrName>
                                        </p:attrNameLst>
                                      </p:cBhvr>
                                      <p:to>
                                        <p:strVal val="visible"/>
                                      </p:to>
                                    </p:set>
                                    <p:animEffect transition="in" filter="slide(fromLeft)">
                                      <p:cBhvr>
                                        <p:cTn id="71" dur="500"/>
                                        <p:tgtEl>
                                          <p:spTgt spid="155"/>
                                        </p:tgtEl>
                                      </p:cBhvr>
                                    </p:animEffect>
                                  </p:childTnLst>
                                </p:cTn>
                              </p:par>
                              <p:par>
                                <p:cTn id="72" presetID="63" presetClass="path" presetSubtype="0" repeatCount="indefinite" fill="hold" grpId="1" nodeType="withEffect">
                                  <p:stCondLst>
                                    <p:cond delay="0"/>
                                  </p:stCondLst>
                                  <p:childTnLst>
                                    <p:animMotion origin="layout" path="M -0.00052 -4.81481E-6 L 0.03906 0.00139 " pathEditMode="relative" rAng="0" ptsTypes="AA">
                                      <p:cBhvr>
                                        <p:cTn id="73" dur="500" fill="hold"/>
                                        <p:tgtEl>
                                          <p:spTgt spid="135"/>
                                        </p:tgtEl>
                                        <p:attrNameLst>
                                          <p:attrName>ppt_x</p:attrName>
                                          <p:attrName>ppt_y</p:attrName>
                                        </p:attrNameLst>
                                      </p:cBhvr>
                                      <p:rCtr x="1979" y="69"/>
                                    </p:animMotion>
                                  </p:childTnLst>
                                  <p:subTnLst>
                                    <p:set>
                                      <p:cBhvr override="childStyle">
                                        <p:cTn dur="1" fill="hold" display="0" masterRel="sameClick" afterEffect="1">
                                          <p:stCondLst>
                                            <p:cond evt="end" delay="0">
                                              <p:tn val="72"/>
                                            </p:cond>
                                          </p:stCondLst>
                                        </p:cTn>
                                        <p:tgtEl>
                                          <p:spTgt spid="135"/>
                                        </p:tgtEl>
                                        <p:attrNameLst>
                                          <p:attrName>style.visibility</p:attrName>
                                        </p:attrNameLst>
                                      </p:cBhvr>
                                      <p:to>
                                        <p:strVal val="hidden"/>
                                      </p:to>
                                    </p:set>
                                  </p:subTnLst>
                                </p:cTn>
                              </p:par>
                              <p:par>
                                <p:cTn id="74" presetID="63" presetClass="path" presetSubtype="0" repeatCount="indefinite" fill="hold" grpId="1" nodeType="withEffect">
                                  <p:stCondLst>
                                    <p:cond delay="0"/>
                                  </p:stCondLst>
                                  <p:childTnLst>
                                    <p:animMotion origin="layout" path="M -0.00052 -1.85185E-6 L 0.03906 0.00139 " pathEditMode="relative" rAng="0" ptsTypes="AA">
                                      <p:cBhvr>
                                        <p:cTn id="75" dur="500" fill="hold"/>
                                        <p:tgtEl>
                                          <p:spTgt spid="141"/>
                                        </p:tgtEl>
                                        <p:attrNameLst>
                                          <p:attrName>ppt_x</p:attrName>
                                          <p:attrName>ppt_y</p:attrName>
                                        </p:attrNameLst>
                                      </p:cBhvr>
                                      <p:rCtr x="1979" y="69"/>
                                    </p:animMotion>
                                  </p:childTnLst>
                                  <p:subTnLst>
                                    <p:set>
                                      <p:cBhvr override="childStyle">
                                        <p:cTn dur="1" fill="hold" display="0" masterRel="sameClick" afterEffect="1">
                                          <p:stCondLst>
                                            <p:cond evt="end" delay="0">
                                              <p:tn val="74"/>
                                            </p:cond>
                                          </p:stCondLst>
                                        </p:cTn>
                                        <p:tgtEl>
                                          <p:spTgt spid="141"/>
                                        </p:tgtEl>
                                        <p:attrNameLst>
                                          <p:attrName>style.visibility</p:attrName>
                                        </p:attrNameLst>
                                      </p:cBhvr>
                                      <p:to>
                                        <p:strVal val="hidden"/>
                                      </p:to>
                                    </p:set>
                                  </p:subTnLst>
                                </p:cTn>
                              </p:par>
                              <p:par>
                                <p:cTn id="76" presetID="63" presetClass="path" presetSubtype="0" repeatCount="indefinite" fill="hold" grpId="1" nodeType="withEffect">
                                  <p:stCondLst>
                                    <p:cond delay="0"/>
                                  </p:stCondLst>
                                  <p:childTnLst>
                                    <p:animMotion origin="layout" path="M -0.00052 -1.85185E-6 L 0.03906 0.00139 " pathEditMode="relative" rAng="0" ptsTypes="AA">
                                      <p:cBhvr>
                                        <p:cTn id="77" dur="500" fill="hold"/>
                                        <p:tgtEl>
                                          <p:spTgt spid="144"/>
                                        </p:tgtEl>
                                        <p:attrNameLst>
                                          <p:attrName>ppt_x</p:attrName>
                                          <p:attrName>ppt_y</p:attrName>
                                        </p:attrNameLst>
                                      </p:cBhvr>
                                      <p:rCtr x="1979" y="69"/>
                                    </p:animMotion>
                                  </p:childTnLst>
                                  <p:subTnLst>
                                    <p:set>
                                      <p:cBhvr override="childStyle">
                                        <p:cTn dur="1" fill="hold" display="0" masterRel="sameClick" afterEffect="1">
                                          <p:stCondLst>
                                            <p:cond evt="end" delay="0">
                                              <p:tn val="76"/>
                                            </p:cond>
                                          </p:stCondLst>
                                        </p:cTn>
                                        <p:tgtEl>
                                          <p:spTgt spid="144"/>
                                        </p:tgtEl>
                                        <p:attrNameLst>
                                          <p:attrName>style.visibility</p:attrName>
                                        </p:attrNameLst>
                                      </p:cBhvr>
                                      <p:to>
                                        <p:strVal val="hidden"/>
                                      </p:to>
                                    </p:set>
                                  </p:subTnLst>
                                </p:cTn>
                              </p:par>
                              <p:par>
                                <p:cTn id="78" presetID="63" presetClass="path" presetSubtype="0" repeatCount="indefinite" fill="hold" grpId="1" nodeType="withEffect">
                                  <p:stCondLst>
                                    <p:cond delay="0"/>
                                  </p:stCondLst>
                                  <p:childTnLst>
                                    <p:animMotion origin="layout" path="M -0.00052 3.7037E-6 L 0.18021 -0.00139 " pathEditMode="relative" rAng="0" ptsTypes="AA">
                                      <p:cBhvr>
                                        <p:cTn id="79" dur="500" fill="hold"/>
                                        <p:tgtEl>
                                          <p:spTgt spid="154"/>
                                        </p:tgtEl>
                                        <p:attrNameLst>
                                          <p:attrName>ppt_x</p:attrName>
                                          <p:attrName>ppt_y</p:attrName>
                                        </p:attrNameLst>
                                      </p:cBhvr>
                                      <p:rCtr x="9028" y="-69"/>
                                    </p:animMotion>
                                  </p:childTnLst>
                                  <p:subTnLst>
                                    <p:set>
                                      <p:cBhvr override="childStyle">
                                        <p:cTn dur="1" fill="hold" display="0" masterRel="sameClick" afterEffect="1">
                                          <p:stCondLst>
                                            <p:cond evt="end" delay="0">
                                              <p:tn val="78"/>
                                            </p:cond>
                                          </p:stCondLst>
                                        </p:cTn>
                                        <p:tgtEl>
                                          <p:spTgt spid="154"/>
                                        </p:tgtEl>
                                        <p:attrNameLst>
                                          <p:attrName>style.visibility</p:attrName>
                                        </p:attrNameLst>
                                      </p:cBhvr>
                                      <p:to>
                                        <p:strVal val="hidden"/>
                                      </p:to>
                                    </p:set>
                                  </p:subTnLst>
                                </p:cTn>
                              </p:par>
                              <p:par>
                                <p:cTn id="80" presetID="63" presetClass="path" presetSubtype="0" repeatCount="indefinite" fill="hold" grpId="1" nodeType="withEffect">
                                  <p:stCondLst>
                                    <p:cond delay="0"/>
                                  </p:stCondLst>
                                  <p:childTnLst>
                                    <p:animMotion origin="layout" path="M -0.00052 -4.44444E-6 L 0.03906 0.00139 " pathEditMode="relative" rAng="0" ptsTypes="AA">
                                      <p:cBhvr>
                                        <p:cTn id="81" dur="500" fill="hold"/>
                                        <p:tgtEl>
                                          <p:spTgt spid="146"/>
                                        </p:tgtEl>
                                        <p:attrNameLst>
                                          <p:attrName>ppt_x</p:attrName>
                                          <p:attrName>ppt_y</p:attrName>
                                        </p:attrNameLst>
                                      </p:cBhvr>
                                      <p:rCtr x="1979" y="69"/>
                                    </p:animMotion>
                                  </p:childTnLst>
                                  <p:subTnLst>
                                    <p:set>
                                      <p:cBhvr override="childStyle">
                                        <p:cTn dur="1" fill="hold" display="0" masterRel="sameClick" afterEffect="1">
                                          <p:stCondLst>
                                            <p:cond evt="end" delay="0">
                                              <p:tn val="80"/>
                                            </p:cond>
                                          </p:stCondLst>
                                        </p:cTn>
                                        <p:tgtEl>
                                          <p:spTgt spid="146"/>
                                        </p:tgtEl>
                                        <p:attrNameLst>
                                          <p:attrName>style.visibility</p:attrName>
                                        </p:attrNameLst>
                                      </p:cBhvr>
                                      <p:to>
                                        <p:strVal val="hidden"/>
                                      </p:to>
                                    </p:set>
                                  </p:subTnLst>
                                </p:cTn>
                              </p:par>
                              <p:par>
                                <p:cTn id="82" presetID="63" presetClass="path" presetSubtype="0" repeatCount="indefinite" fill="hold" grpId="1" nodeType="withEffect">
                                  <p:stCondLst>
                                    <p:cond delay="0"/>
                                  </p:stCondLst>
                                  <p:childTnLst>
                                    <p:animMotion origin="layout" path="M -0.00053 2.59259E-6 L 0.03906 0.00139 " pathEditMode="relative" rAng="0" ptsTypes="AA">
                                      <p:cBhvr>
                                        <p:cTn id="83" dur="500" fill="hold"/>
                                        <p:tgtEl>
                                          <p:spTgt spid="152"/>
                                        </p:tgtEl>
                                        <p:attrNameLst>
                                          <p:attrName>ppt_x</p:attrName>
                                          <p:attrName>ppt_y</p:attrName>
                                        </p:attrNameLst>
                                      </p:cBhvr>
                                      <p:rCtr x="1979" y="69"/>
                                    </p:animMotion>
                                  </p:childTnLst>
                                  <p:subTnLst>
                                    <p:set>
                                      <p:cBhvr override="childStyle">
                                        <p:cTn dur="1" fill="hold" display="0" masterRel="sameClick" afterEffect="1">
                                          <p:stCondLst>
                                            <p:cond evt="end" delay="0">
                                              <p:tn val="82"/>
                                            </p:cond>
                                          </p:stCondLst>
                                        </p:cTn>
                                        <p:tgtEl>
                                          <p:spTgt spid="152"/>
                                        </p:tgtEl>
                                        <p:attrNameLst>
                                          <p:attrName>style.visibility</p:attrName>
                                        </p:attrNameLst>
                                      </p:cBhvr>
                                      <p:to>
                                        <p:strVal val="hidden"/>
                                      </p:to>
                                    </p:set>
                                  </p:subTnLst>
                                </p:cTn>
                              </p:par>
                              <p:par>
                                <p:cTn id="84" presetID="0" presetClass="path" presetSubtype="0" repeatCount="indefinite" accel="50000" decel="50000" grpId="1" nodeType="withEffect">
                                  <p:stCondLst>
                                    <p:cond delay="0"/>
                                  </p:stCondLst>
                                  <p:childTnLst>
                                    <p:animMotion origin="layout" path="M -0.00825 0.01697 C 2.91667E-6 0.01523 0.03005 0.01176 0.04156 0.00675 C 0.05295 0.00173 0.05295 -0.00791 0.06076 -0.01409 C 0.06857 -0.02007 0.08138 -0.02624 0.0881 -0.02933 C 0.09483 -0.03203 0.0919 -0.02894 0.10145 -0.03106 C 0.111 -0.03318 0.13661 -0.03955 0.14594 -0.04167 " pathEditMode="relative" rAng="0" ptsTypes="AAAAAA">
                                      <p:cBhvr>
                                        <p:cTn id="85" dur="500" fill="hold"/>
                                        <p:tgtEl>
                                          <p:spTgt spid="145"/>
                                        </p:tgtEl>
                                        <p:attrNameLst>
                                          <p:attrName>ppt_x</p:attrName>
                                          <p:attrName>ppt_y</p:attrName>
                                        </p:attrNameLst>
                                      </p:cBhvr>
                                      <p:rCtr x="7704" y="-2932"/>
                                    </p:animMotion>
                                  </p:childTnLst>
                                  <p:subTnLst>
                                    <p:set>
                                      <p:cBhvr override="childStyle">
                                        <p:cTn dur="1" fill="hold" display="0" masterRel="sameClick" afterEffect="1">
                                          <p:stCondLst>
                                            <p:cond evt="end" delay="0">
                                              <p:tn val="84"/>
                                            </p:cond>
                                          </p:stCondLst>
                                        </p:cTn>
                                        <p:tgtEl>
                                          <p:spTgt spid="145"/>
                                        </p:tgtEl>
                                        <p:attrNameLst>
                                          <p:attrName>style.visibility</p:attrName>
                                        </p:attrNameLst>
                                      </p:cBhvr>
                                      <p:to>
                                        <p:strVal val="hidden"/>
                                      </p:to>
                                    </p:set>
                                  </p:subTnLst>
                                </p:cTn>
                              </p:par>
                              <p:par>
                                <p:cTn id="86" presetID="0" presetClass="path" presetSubtype="0" repeatCount="indefinite" accel="50000" decel="50000" grpId="1" nodeType="withEffect">
                                  <p:stCondLst>
                                    <p:cond delay="0"/>
                                  </p:stCondLst>
                                  <p:childTnLst>
                                    <p:animMotion origin="layout" path="M -0.00052 4.44444E-6 C 0.00295 0.00486 0.0125 0.01805 0.02014 0.02893 C 0.02778 0.03981 0.03698 0.05856 0.04514 0.06574 C 0.0533 0.07291 0.06389 0.07106 0.06893 0.07245 " pathEditMode="relative" rAng="0" ptsTypes="aaaa">
                                      <p:cBhvr>
                                        <p:cTn id="87" dur="500" fill="hold"/>
                                        <p:tgtEl>
                                          <p:spTgt spid="153"/>
                                        </p:tgtEl>
                                        <p:attrNameLst>
                                          <p:attrName>ppt_x</p:attrName>
                                          <p:attrName>ppt_y</p:attrName>
                                        </p:attrNameLst>
                                      </p:cBhvr>
                                      <p:rCtr x="3472" y="3634"/>
                                    </p:animMotion>
                                  </p:childTnLst>
                                  <p:subTnLst>
                                    <p:set>
                                      <p:cBhvr override="childStyle">
                                        <p:cTn dur="1" fill="hold" display="0" masterRel="sameClick" afterEffect="1">
                                          <p:stCondLst>
                                            <p:cond evt="end" delay="0">
                                              <p:tn val="86"/>
                                            </p:cond>
                                          </p:stCondLst>
                                        </p:cTn>
                                        <p:tgtEl>
                                          <p:spTgt spid="153"/>
                                        </p:tgtEl>
                                        <p:attrNameLst>
                                          <p:attrName>style.visibility</p:attrName>
                                        </p:attrNameLst>
                                      </p:cBhvr>
                                      <p:to>
                                        <p:strVal val="hidden"/>
                                      </p:to>
                                    </p:set>
                                  </p:subTnLst>
                                </p:cTn>
                              </p:par>
                              <p:par>
                                <p:cTn id="88" presetID="0" presetClass="path" presetSubtype="0" repeatCount="indefinite" accel="50000" decel="50000" grpId="1" nodeType="withEffect">
                                  <p:stCondLst>
                                    <p:cond delay="0"/>
                                  </p:stCondLst>
                                  <p:childTnLst>
                                    <p:animMotion origin="layout" path="M -0.00052 2.96296E-6 C 0.00243 0.00301 0.01354 0.00833 0.01718 0.01736 C 0.02083 0.02639 0.01423 0.04282 0.02187 0.0537 C 0.02951 0.06458 0.04809 0.07639 0.06337 0.08287 C 0.07864 0.08935 0.10347 0.09097 0.11406 0.09305 " pathEditMode="relative" rAng="0" ptsTypes="aaaaa">
                                      <p:cBhvr>
                                        <p:cTn id="89" dur="500" fill="hold"/>
                                        <p:tgtEl>
                                          <p:spTgt spid="155"/>
                                        </p:tgtEl>
                                        <p:attrNameLst>
                                          <p:attrName>ppt_x</p:attrName>
                                          <p:attrName>ppt_y</p:attrName>
                                        </p:attrNameLst>
                                      </p:cBhvr>
                                      <p:rCtr x="5729" y="4653"/>
                                    </p:animMotion>
                                  </p:childTnLst>
                                  <p:subTnLst>
                                    <p:set>
                                      <p:cBhvr override="childStyle">
                                        <p:cTn dur="1" fill="hold" display="0" masterRel="sameClick" afterEffect="1">
                                          <p:stCondLst>
                                            <p:cond evt="end" delay="0">
                                              <p:tn val="88"/>
                                            </p:cond>
                                          </p:stCondLst>
                                        </p:cTn>
                                        <p:tgtEl>
                                          <p:spTgt spid="155"/>
                                        </p:tgtEl>
                                        <p:attrNameLst>
                                          <p:attrName>style.visibility</p:attrName>
                                        </p:attrNameLst>
                                      </p:cBhvr>
                                      <p:to>
                                        <p:strVal val="hidden"/>
                                      </p:to>
                                    </p:set>
                                  </p:subTnLst>
                                </p:cTn>
                              </p:par>
                              <p:par>
                                <p:cTn id="90" presetID="12" presetClass="entr" presetSubtype="8" fill="hold" grpId="0" nodeType="withEffect">
                                  <p:stCondLst>
                                    <p:cond delay="0"/>
                                  </p:stCondLst>
                                  <p:childTnLst>
                                    <p:set>
                                      <p:cBhvr>
                                        <p:cTn id="91" dur="1" fill="hold">
                                          <p:stCondLst>
                                            <p:cond delay="0"/>
                                          </p:stCondLst>
                                        </p:cTn>
                                        <p:tgtEl>
                                          <p:spTgt spid="156"/>
                                        </p:tgtEl>
                                        <p:attrNameLst>
                                          <p:attrName>style.visibility</p:attrName>
                                        </p:attrNameLst>
                                      </p:cBhvr>
                                      <p:to>
                                        <p:strVal val="visible"/>
                                      </p:to>
                                    </p:set>
                                    <p:animEffect transition="in" filter="slide(fromLeft)">
                                      <p:cBhvr>
                                        <p:cTn id="92" dur="500"/>
                                        <p:tgtEl>
                                          <p:spTgt spid="156"/>
                                        </p:tgtEl>
                                      </p:cBhvr>
                                    </p:animEffect>
                                  </p:childTnLst>
                                </p:cTn>
                              </p:par>
                              <p:par>
                                <p:cTn id="93" presetID="12" presetClass="entr" presetSubtype="8" fill="hold" grpId="0" nodeType="withEffect">
                                  <p:stCondLst>
                                    <p:cond delay="0"/>
                                  </p:stCondLst>
                                  <p:childTnLst>
                                    <p:set>
                                      <p:cBhvr>
                                        <p:cTn id="94" dur="1" fill="hold">
                                          <p:stCondLst>
                                            <p:cond delay="0"/>
                                          </p:stCondLst>
                                        </p:cTn>
                                        <p:tgtEl>
                                          <p:spTgt spid="157"/>
                                        </p:tgtEl>
                                        <p:attrNameLst>
                                          <p:attrName>style.visibility</p:attrName>
                                        </p:attrNameLst>
                                      </p:cBhvr>
                                      <p:to>
                                        <p:strVal val="visible"/>
                                      </p:to>
                                    </p:set>
                                    <p:animEffect transition="in" filter="slide(fromLeft)">
                                      <p:cBhvr>
                                        <p:cTn id="95" dur="500"/>
                                        <p:tgtEl>
                                          <p:spTgt spid="157"/>
                                        </p:tgtEl>
                                      </p:cBhvr>
                                    </p:animEffect>
                                  </p:childTnLst>
                                </p:cTn>
                              </p:par>
                              <p:par>
                                <p:cTn id="96" presetID="12" presetClass="entr" presetSubtype="8" fill="hold" grpId="0" nodeType="withEffect">
                                  <p:stCondLst>
                                    <p:cond delay="0"/>
                                  </p:stCondLst>
                                  <p:childTnLst>
                                    <p:set>
                                      <p:cBhvr>
                                        <p:cTn id="97" dur="1" fill="hold">
                                          <p:stCondLst>
                                            <p:cond delay="0"/>
                                          </p:stCondLst>
                                        </p:cTn>
                                        <p:tgtEl>
                                          <p:spTgt spid="158"/>
                                        </p:tgtEl>
                                        <p:attrNameLst>
                                          <p:attrName>style.visibility</p:attrName>
                                        </p:attrNameLst>
                                      </p:cBhvr>
                                      <p:to>
                                        <p:strVal val="visible"/>
                                      </p:to>
                                    </p:set>
                                    <p:animEffect transition="in" filter="slide(fromLeft)">
                                      <p:cBhvr>
                                        <p:cTn id="98" dur="500"/>
                                        <p:tgtEl>
                                          <p:spTgt spid="158"/>
                                        </p:tgtEl>
                                      </p:cBhvr>
                                    </p:animEffect>
                                  </p:childTnLst>
                                </p:cTn>
                              </p:par>
                              <p:par>
                                <p:cTn id="99" presetID="12" presetClass="entr" presetSubtype="8" fill="hold" grpId="0" nodeType="withEffect">
                                  <p:stCondLst>
                                    <p:cond delay="0"/>
                                  </p:stCondLst>
                                  <p:childTnLst>
                                    <p:set>
                                      <p:cBhvr>
                                        <p:cTn id="100" dur="1" fill="hold">
                                          <p:stCondLst>
                                            <p:cond delay="0"/>
                                          </p:stCondLst>
                                        </p:cTn>
                                        <p:tgtEl>
                                          <p:spTgt spid="159"/>
                                        </p:tgtEl>
                                        <p:attrNameLst>
                                          <p:attrName>style.visibility</p:attrName>
                                        </p:attrNameLst>
                                      </p:cBhvr>
                                      <p:to>
                                        <p:strVal val="visible"/>
                                      </p:to>
                                    </p:set>
                                    <p:animEffect transition="in" filter="slide(fromLeft)">
                                      <p:cBhvr>
                                        <p:cTn id="101" dur="500"/>
                                        <p:tgtEl>
                                          <p:spTgt spid="159"/>
                                        </p:tgtEl>
                                      </p:cBhvr>
                                    </p:animEffect>
                                  </p:childTnLst>
                                </p:cTn>
                              </p:par>
                              <p:par>
                                <p:cTn id="102" presetID="12" presetClass="entr" presetSubtype="8" fill="hold" grpId="0" nodeType="withEffect">
                                  <p:stCondLst>
                                    <p:cond delay="0"/>
                                  </p:stCondLst>
                                  <p:childTnLst>
                                    <p:set>
                                      <p:cBhvr>
                                        <p:cTn id="103" dur="1" fill="hold">
                                          <p:stCondLst>
                                            <p:cond delay="0"/>
                                          </p:stCondLst>
                                        </p:cTn>
                                        <p:tgtEl>
                                          <p:spTgt spid="160"/>
                                        </p:tgtEl>
                                        <p:attrNameLst>
                                          <p:attrName>style.visibility</p:attrName>
                                        </p:attrNameLst>
                                      </p:cBhvr>
                                      <p:to>
                                        <p:strVal val="visible"/>
                                      </p:to>
                                    </p:set>
                                    <p:animEffect transition="in" filter="slide(fromLeft)">
                                      <p:cBhvr>
                                        <p:cTn id="104" dur="500"/>
                                        <p:tgtEl>
                                          <p:spTgt spid="160"/>
                                        </p:tgtEl>
                                      </p:cBhvr>
                                    </p:animEffect>
                                  </p:childTnLst>
                                </p:cTn>
                              </p:par>
                              <p:par>
                                <p:cTn id="105" presetID="12" presetClass="entr" presetSubtype="8" fill="hold" grpId="0" nodeType="withEffect">
                                  <p:stCondLst>
                                    <p:cond delay="0"/>
                                  </p:stCondLst>
                                  <p:childTnLst>
                                    <p:set>
                                      <p:cBhvr>
                                        <p:cTn id="106" dur="1" fill="hold">
                                          <p:stCondLst>
                                            <p:cond delay="0"/>
                                          </p:stCondLst>
                                        </p:cTn>
                                        <p:tgtEl>
                                          <p:spTgt spid="162"/>
                                        </p:tgtEl>
                                        <p:attrNameLst>
                                          <p:attrName>style.visibility</p:attrName>
                                        </p:attrNameLst>
                                      </p:cBhvr>
                                      <p:to>
                                        <p:strVal val="visible"/>
                                      </p:to>
                                    </p:set>
                                    <p:animEffect transition="in" filter="slide(fromLeft)">
                                      <p:cBhvr>
                                        <p:cTn id="107" dur="500"/>
                                        <p:tgtEl>
                                          <p:spTgt spid="162"/>
                                        </p:tgtEl>
                                      </p:cBhvr>
                                    </p:animEffect>
                                  </p:childTnLst>
                                </p:cTn>
                              </p:par>
                              <p:par>
                                <p:cTn id="108" presetID="63" presetClass="path" presetSubtype="0" repeatCount="indefinite" fill="hold" grpId="1" nodeType="withEffect">
                                  <p:stCondLst>
                                    <p:cond delay="0"/>
                                  </p:stCondLst>
                                  <p:childTnLst>
                                    <p:animMotion origin="layout" path="M -0.00052 4.81481E-6 L 0.03906 0.00138 " pathEditMode="relative" rAng="0" ptsTypes="AA">
                                      <p:cBhvr>
                                        <p:cTn id="109" dur="500" fill="hold"/>
                                        <p:tgtEl>
                                          <p:spTgt spid="156"/>
                                        </p:tgtEl>
                                        <p:attrNameLst>
                                          <p:attrName>ppt_x</p:attrName>
                                          <p:attrName>ppt_y</p:attrName>
                                        </p:attrNameLst>
                                      </p:cBhvr>
                                      <p:rCtr x="1979" y="69"/>
                                    </p:animMotion>
                                  </p:childTnLst>
                                  <p:subTnLst>
                                    <p:set>
                                      <p:cBhvr override="childStyle">
                                        <p:cTn dur="1" fill="hold" display="0" masterRel="sameClick" afterEffect="1">
                                          <p:stCondLst>
                                            <p:cond evt="end" delay="0">
                                              <p:tn val="108"/>
                                            </p:cond>
                                          </p:stCondLst>
                                        </p:cTn>
                                        <p:tgtEl>
                                          <p:spTgt spid="156"/>
                                        </p:tgtEl>
                                        <p:attrNameLst>
                                          <p:attrName>style.visibility</p:attrName>
                                        </p:attrNameLst>
                                      </p:cBhvr>
                                      <p:to>
                                        <p:strVal val="hidden"/>
                                      </p:to>
                                    </p:set>
                                  </p:subTnLst>
                                </p:cTn>
                              </p:par>
                              <p:par>
                                <p:cTn id="110" presetID="63" presetClass="path" presetSubtype="0" repeatCount="indefinite" fill="hold" grpId="1" nodeType="withEffect">
                                  <p:stCondLst>
                                    <p:cond delay="0"/>
                                  </p:stCondLst>
                                  <p:childTnLst>
                                    <p:animMotion origin="layout" path="M -0.00052 -4.81481E-6 L 0.03907 0.00139 " pathEditMode="relative" rAng="0" ptsTypes="AA">
                                      <p:cBhvr>
                                        <p:cTn id="111" dur="500" fill="hold"/>
                                        <p:tgtEl>
                                          <p:spTgt spid="158"/>
                                        </p:tgtEl>
                                        <p:attrNameLst>
                                          <p:attrName>ppt_x</p:attrName>
                                          <p:attrName>ppt_y</p:attrName>
                                        </p:attrNameLst>
                                      </p:cBhvr>
                                      <p:rCtr x="1979" y="69"/>
                                    </p:animMotion>
                                  </p:childTnLst>
                                  <p:subTnLst>
                                    <p:set>
                                      <p:cBhvr override="childStyle">
                                        <p:cTn dur="1" fill="hold" display="0" masterRel="sameClick" afterEffect="1">
                                          <p:stCondLst>
                                            <p:cond evt="end" delay="0">
                                              <p:tn val="110"/>
                                            </p:cond>
                                          </p:stCondLst>
                                        </p:cTn>
                                        <p:tgtEl>
                                          <p:spTgt spid="158"/>
                                        </p:tgtEl>
                                        <p:attrNameLst>
                                          <p:attrName>style.visibility</p:attrName>
                                        </p:attrNameLst>
                                      </p:cBhvr>
                                      <p:to>
                                        <p:strVal val="hidden"/>
                                      </p:to>
                                    </p:set>
                                  </p:subTnLst>
                                </p:cTn>
                              </p:par>
                              <p:par>
                                <p:cTn id="112" presetID="63" presetClass="path" presetSubtype="0" repeatCount="indefinite" fill="hold" grpId="1" nodeType="withEffect">
                                  <p:stCondLst>
                                    <p:cond delay="0"/>
                                  </p:stCondLst>
                                  <p:childTnLst>
                                    <p:animMotion origin="layout" path="M -0.00052 2.22222E-6 L 0.03906 0.00139 " pathEditMode="relative" rAng="0" ptsTypes="AA">
                                      <p:cBhvr>
                                        <p:cTn id="113" dur="500" fill="hold"/>
                                        <p:tgtEl>
                                          <p:spTgt spid="159"/>
                                        </p:tgtEl>
                                        <p:attrNameLst>
                                          <p:attrName>ppt_x</p:attrName>
                                          <p:attrName>ppt_y</p:attrName>
                                        </p:attrNameLst>
                                      </p:cBhvr>
                                      <p:rCtr x="1979" y="69"/>
                                    </p:animMotion>
                                  </p:childTnLst>
                                  <p:subTnLst>
                                    <p:set>
                                      <p:cBhvr override="childStyle">
                                        <p:cTn dur="1" fill="hold" display="0" masterRel="sameClick" afterEffect="1">
                                          <p:stCondLst>
                                            <p:cond evt="end" delay="0">
                                              <p:tn val="112"/>
                                            </p:cond>
                                          </p:stCondLst>
                                        </p:cTn>
                                        <p:tgtEl>
                                          <p:spTgt spid="159"/>
                                        </p:tgtEl>
                                        <p:attrNameLst>
                                          <p:attrName>style.visibility</p:attrName>
                                        </p:attrNameLst>
                                      </p:cBhvr>
                                      <p:to>
                                        <p:strVal val="hidden"/>
                                      </p:to>
                                    </p:set>
                                  </p:subTnLst>
                                </p:cTn>
                              </p:par>
                              <p:par>
                                <p:cTn id="114" presetID="0" presetClass="path" presetSubtype="0" repeatCount="indefinite" accel="50000" decel="50000" grpId="1" nodeType="withEffect">
                                  <p:stCondLst>
                                    <p:cond delay="0"/>
                                  </p:stCondLst>
                                  <p:childTnLst>
                                    <p:animMotion origin="layout" path="M -0.00575 0.01061 C -0.00152 0.01023 0.01129 0.01042 0.01975 0.00791 C 0.02832 0.00541 0.03993 -0.00096 0.04493 -0.0054 C 0.05003 -0.00964 0.04753 -0.01523 0.05013 -0.01871 C 0.05274 -0.02218 0.05675 -0.02411 0.06098 -0.02642 C 0.06511 -0.02874 0.0688 -0.03086 0.07552 -0.0324 C 0.08225 -0.03395 0.09582 -0.03549 0.10124 -0.03607 " pathEditMode="relative" rAng="0" ptsTypes="AAAAAAA">
                                      <p:cBhvr>
                                        <p:cTn id="115" dur="500" fill="hold"/>
                                        <p:tgtEl>
                                          <p:spTgt spid="157"/>
                                        </p:tgtEl>
                                        <p:attrNameLst>
                                          <p:attrName>ppt_x</p:attrName>
                                          <p:attrName>ppt_y</p:attrName>
                                        </p:attrNameLst>
                                      </p:cBhvr>
                                      <p:rCtr x="5349" y="-2334"/>
                                    </p:animMotion>
                                  </p:childTnLst>
                                  <p:subTnLst>
                                    <p:set>
                                      <p:cBhvr override="childStyle">
                                        <p:cTn dur="1" fill="hold" display="0" masterRel="sameClick" afterEffect="1">
                                          <p:stCondLst>
                                            <p:cond evt="end" delay="0">
                                              <p:tn val="114"/>
                                            </p:cond>
                                          </p:stCondLst>
                                        </p:cTn>
                                        <p:tgtEl>
                                          <p:spTgt spid="157"/>
                                        </p:tgtEl>
                                        <p:attrNameLst>
                                          <p:attrName>style.visibility</p:attrName>
                                        </p:attrNameLst>
                                      </p:cBhvr>
                                      <p:to>
                                        <p:strVal val="hidden"/>
                                      </p:to>
                                    </p:set>
                                  </p:subTnLst>
                                </p:cTn>
                              </p:par>
                              <p:par>
                                <p:cTn id="116" presetID="0" presetClass="path" presetSubtype="0" repeatCount="indefinite" accel="50000" decel="50000" grpId="1" nodeType="withEffect">
                                  <p:stCondLst>
                                    <p:cond delay="0"/>
                                  </p:stCondLst>
                                  <p:childTnLst>
                                    <p:animMotion origin="layout" path="M 0.02669 -0.01138 C 0.02832 -0.01003 0.03483 -0.00752 0.03689 -0.00309 C 0.03906 0.00116 0.03515 0.00906 0.0396 0.01427 C 0.04405 0.01967 0.05479 0.02527 0.06369 0.02835 C 0.07259 0.03144 0.08691 0.03241 0.09309 0.03337 " pathEditMode="relative" rAng="0" ptsTypes="AAAAA">
                                      <p:cBhvr>
                                        <p:cTn id="117" dur="500" fill="hold"/>
                                        <p:tgtEl>
                                          <p:spTgt spid="160"/>
                                        </p:tgtEl>
                                        <p:attrNameLst>
                                          <p:attrName>ppt_x</p:attrName>
                                          <p:attrName>ppt_y</p:attrName>
                                        </p:attrNameLst>
                                      </p:cBhvr>
                                      <p:rCtr x="3320" y="2238"/>
                                    </p:animMotion>
                                  </p:childTnLst>
                                  <p:subTnLst>
                                    <p:set>
                                      <p:cBhvr override="childStyle">
                                        <p:cTn dur="1" fill="hold" display="0" masterRel="sameClick" afterEffect="1">
                                          <p:stCondLst>
                                            <p:cond evt="end" delay="0">
                                              <p:tn val="116"/>
                                            </p:cond>
                                          </p:stCondLst>
                                        </p:cTn>
                                        <p:tgtEl>
                                          <p:spTgt spid="160"/>
                                        </p:tgtEl>
                                        <p:attrNameLst>
                                          <p:attrName>style.visibility</p:attrName>
                                        </p:attrNameLst>
                                      </p:cBhvr>
                                      <p:to>
                                        <p:strVal val="hidden"/>
                                      </p:to>
                                    </p:set>
                                  </p:subTnLst>
                                </p:cTn>
                              </p:par>
                              <p:par>
                                <p:cTn id="118" presetID="0" presetClass="path" presetSubtype="0" repeatCount="indefinite" accel="50000" decel="50000" grpId="1" nodeType="withEffect">
                                  <p:stCondLst>
                                    <p:cond delay="0"/>
                                  </p:stCondLst>
                                  <p:childTnLst>
                                    <p:animMotion origin="layout" path="M 0.0066 -0.00093 C 0.00972 -0.00394 0.01892 -0.01505 0.025 -0.01944 C 0.03108 -0.02384 0.03785 -0.02407 0.04358 -0.02755 C 0.04931 -0.03102 0.05573 -0.03727 0.05885 -0.03981 " pathEditMode="relative" rAng="0" ptsTypes="aaaa">
                                      <p:cBhvr>
                                        <p:cTn id="119" dur="500" fill="hold"/>
                                        <p:tgtEl>
                                          <p:spTgt spid="162"/>
                                        </p:tgtEl>
                                        <p:attrNameLst>
                                          <p:attrName>ppt_x</p:attrName>
                                          <p:attrName>ppt_y</p:attrName>
                                        </p:attrNameLst>
                                      </p:cBhvr>
                                      <p:rCtr x="2604" y="-1944"/>
                                    </p:animMotion>
                                  </p:childTnLst>
                                  <p:subTnLst>
                                    <p:set>
                                      <p:cBhvr override="childStyle">
                                        <p:cTn dur="1" fill="hold" display="0" masterRel="sameClick" afterEffect="1">
                                          <p:stCondLst>
                                            <p:cond evt="end" delay="0">
                                              <p:tn val="118"/>
                                            </p:cond>
                                          </p:stCondLst>
                                        </p:cTn>
                                        <p:tgtEl>
                                          <p:spTgt spid="162"/>
                                        </p:tgtEl>
                                        <p:attrNameLst>
                                          <p:attrName>style.visibility</p:attrName>
                                        </p:attrNameLst>
                                      </p:cBhvr>
                                      <p:to>
                                        <p:strVal val="hidden"/>
                                      </p:to>
                                    </p:set>
                                  </p:subTnLst>
                                </p:cTn>
                              </p:par>
                            </p:childTnLst>
                          </p:cTn>
                        </p:par>
                        <p:par>
                          <p:cTn id="120" fill="hold">
                            <p:stCondLst>
                              <p:cond delay="500"/>
                            </p:stCondLst>
                            <p:childTnLst>
                              <p:par>
                                <p:cTn id="121" presetID="63" presetClass="path" presetSubtype="0" accel="50000" decel="50000" fill="hold" nodeType="afterEffect">
                                  <p:stCondLst>
                                    <p:cond delay="0"/>
                                  </p:stCondLst>
                                  <p:childTnLst>
                                    <p:animMotion origin="layout" path="M -3.75E-6 2.53086E-6 L 0.06771 0.00019 " pathEditMode="relative" rAng="0" ptsTypes="AA">
                                      <p:cBhvr>
                                        <p:cTn id="122" dur="500" fill="hold"/>
                                        <p:tgtEl>
                                          <p:spTgt spid="173"/>
                                        </p:tgtEl>
                                        <p:attrNameLst>
                                          <p:attrName>ppt_x</p:attrName>
                                          <p:attrName>ppt_y</p:attrName>
                                        </p:attrNameLst>
                                      </p:cBhvr>
                                      <p:rCtr x="3385" y="0"/>
                                    </p:animMotion>
                                  </p:childTnLst>
                                </p:cTn>
                              </p:par>
                            </p:childTnLst>
                          </p:cTn>
                        </p:par>
                      </p:childTnLst>
                    </p:cTn>
                  </p:par>
                  <p:par>
                    <p:cTn id="123" fill="hold">
                      <p:stCondLst>
                        <p:cond delay="indefinite"/>
                      </p:stCondLst>
                      <p:childTnLst>
                        <p:par>
                          <p:cTn id="124" fill="hold">
                            <p:stCondLst>
                              <p:cond delay="0"/>
                            </p:stCondLst>
                            <p:childTnLst>
                              <p:par>
                                <p:cTn id="125" presetID="9" presetClass="exit" presetSubtype="0" fill="hold" nodeType="clickEffect">
                                  <p:stCondLst>
                                    <p:cond delay="0"/>
                                  </p:stCondLst>
                                  <p:childTnLst>
                                    <p:animEffect transition="out" filter="dissolve">
                                      <p:cBhvr>
                                        <p:cTn id="126" dur="500"/>
                                        <p:tgtEl>
                                          <p:spTgt spid="26"/>
                                        </p:tgtEl>
                                      </p:cBhvr>
                                    </p:animEffect>
                                    <p:set>
                                      <p:cBhvr>
                                        <p:cTn id="127"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8" grpId="1" animBg="1"/>
      <p:bldP spid="124" grpId="0" animBg="1"/>
      <p:bldP spid="124" grpId="1" animBg="1"/>
      <p:bldP spid="125" grpId="0" animBg="1"/>
      <p:bldP spid="125" grpId="1" animBg="1"/>
      <p:bldP spid="127" grpId="0" animBg="1"/>
      <p:bldP spid="127" grpId="1" animBg="1"/>
      <p:bldP spid="128" grpId="0" animBg="1"/>
      <p:bldP spid="128" grpId="1" animBg="1"/>
      <p:bldP spid="129" grpId="0" animBg="1"/>
      <p:bldP spid="129" grpId="1" animBg="1"/>
      <p:bldP spid="133" grpId="0" animBg="1"/>
      <p:bldP spid="133" grpId="1" animBg="1"/>
      <p:bldP spid="134" grpId="0" animBg="1"/>
      <p:bldP spid="134" grpId="1" animBg="1"/>
      <p:bldP spid="135" grpId="0" animBg="1"/>
      <p:bldP spid="135" grpId="1" animBg="1"/>
      <p:bldP spid="141" grpId="0" animBg="1"/>
      <p:bldP spid="141" grpId="1" animBg="1"/>
      <p:bldP spid="144" grpId="0" animBg="1"/>
      <p:bldP spid="144" grpId="1" animBg="1"/>
      <p:bldP spid="145" grpId="0" animBg="1"/>
      <p:bldP spid="145" grpId="1" animBg="1"/>
      <p:bldP spid="146" grpId="0" animBg="1"/>
      <p:bldP spid="146" grpId="1" animBg="1"/>
      <p:bldP spid="152" grpId="0" animBg="1"/>
      <p:bldP spid="152" grpId="1" animBg="1"/>
      <p:bldP spid="153" grpId="0" animBg="1"/>
      <p:bldP spid="153" grpId="1" animBg="1"/>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P spid="159" grpId="0" animBg="1"/>
      <p:bldP spid="159" grpId="1" animBg="1"/>
      <p:bldP spid="160" grpId="0" animBg="1"/>
      <p:bldP spid="160" grpId="1" animBg="1"/>
      <p:bldP spid="162" grpId="0" animBg="1"/>
      <p:bldP spid="16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of Streaming</a:t>
            </a:r>
            <a:endParaRPr lang="en-US" dirty="0"/>
          </a:p>
        </p:txBody>
      </p:sp>
      <p:pic>
        <p:nvPicPr>
          <p:cNvPr id="4" name="Picture 3"/>
          <p:cNvPicPr>
            <a:picLocks noChangeAspect="1"/>
          </p:cNvPicPr>
          <p:nvPr/>
        </p:nvPicPr>
        <p:blipFill>
          <a:blip r:embed="rId3"/>
          <a:stretch>
            <a:fillRect/>
          </a:stretch>
        </p:blipFill>
        <p:spPr>
          <a:xfrm>
            <a:off x="1119402" y="2367398"/>
            <a:ext cx="12392109" cy="3637231"/>
          </a:xfrm>
          <a:prstGeom prst="rect">
            <a:avLst/>
          </a:prstGeom>
        </p:spPr>
      </p:pic>
      <p:sp>
        <p:nvSpPr>
          <p:cNvPr id="3" name="Rectangle 2"/>
          <p:cNvSpPr/>
          <p:nvPr/>
        </p:nvSpPr>
        <p:spPr>
          <a:xfrm>
            <a:off x="5357815" y="1743075"/>
            <a:ext cx="8901112" cy="4261554"/>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sp>
        <p:nvSpPr>
          <p:cNvPr id="5" name="Hexagon 4"/>
          <p:cNvSpPr/>
          <p:nvPr/>
        </p:nvSpPr>
        <p:spPr>
          <a:xfrm rot="16200000">
            <a:off x="4588615" y="3989949"/>
            <a:ext cx="3070324" cy="1605072"/>
          </a:xfrm>
          <a:prstGeom prst="hexagon">
            <a:avLst/>
          </a:prstGeom>
          <a:solidFill>
            <a:schemeClr val="bg1">
              <a:lumMod val="10000"/>
              <a:lumOff val="9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sp>
        <p:nvSpPr>
          <p:cNvPr id="6" name="Hexagon 5"/>
          <p:cNvSpPr/>
          <p:nvPr/>
        </p:nvSpPr>
        <p:spPr>
          <a:xfrm rot="16200000">
            <a:off x="7267578" y="3443061"/>
            <a:ext cx="1857375" cy="1485901"/>
          </a:xfrm>
          <a:prstGeom prst="hexagon">
            <a:avLst/>
          </a:prstGeom>
          <a:solidFill>
            <a:schemeClr val="bg1">
              <a:lumMod val="10000"/>
              <a:lumOff val="9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sp>
        <p:nvSpPr>
          <p:cNvPr id="7" name="Hexagon 6"/>
          <p:cNvSpPr/>
          <p:nvPr/>
        </p:nvSpPr>
        <p:spPr>
          <a:xfrm rot="16200000">
            <a:off x="8756604" y="4049534"/>
            <a:ext cx="3070324" cy="1485901"/>
          </a:xfrm>
          <a:prstGeom prst="hexagon">
            <a:avLst/>
          </a:prstGeom>
          <a:solidFill>
            <a:schemeClr val="bg1">
              <a:lumMod val="10000"/>
              <a:lumOff val="9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sp>
        <p:nvSpPr>
          <p:cNvPr id="8" name="Hexagon 7"/>
          <p:cNvSpPr/>
          <p:nvPr/>
        </p:nvSpPr>
        <p:spPr>
          <a:xfrm rot="16200000">
            <a:off x="11458578" y="3443061"/>
            <a:ext cx="1857375" cy="1485901"/>
          </a:xfrm>
          <a:prstGeom prst="hexagon">
            <a:avLst/>
          </a:prstGeom>
          <a:solidFill>
            <a:schemeClr val="bg1">
              <a:lumMod val="10000"/>
              <a:lumOff val="9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cxnSp>
        <p:nvCxnSpPr>
          <p:cNvPr id="10" name="Straight Connector 9"/>
          <p:cNvCxnSpPr/>
          <p:nvPr/>
        </p:nvCxnSpPr>
        <p:spPr>
          <a:xfrm>
            <a:off x="5357815" y="4200299"/>
            <a:ext cx="7772401" cy="0"/>
          </a:xfrm>
          <a:prstGeom prst="line">
            <a:avLst/>
          </a:prstGeom>
          <a:ln w="28575">
            <a:solidFill>
              <a:schemeClr val="bg1">
                <a:lumMod val="10000"/>
                <a:lumOff val="90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272091" y="3531825"/>
            <a:ext cx="1657348" cy="495520"/>
          </a:xfrm>
          <a:prstGeom prst="rect">
            <a:avLst/>
          </a:prstGeom>
        </p:spPr>
        <p:txBody>
          <a:bodyPr vert="horz" wrap="square" lIns="0" tIns="0" rIns="0" bIns="0" rtlCol="0" anchor="ctr" anchorCtr="0">
            <a:spAutoFit/>
          </a:bodyPr>
          <a:lstStyle/>
          <a:p>
            <a:pPr algn="ctr">
              <a:lnSpc>
                <a:spcPct val="85000"/>
              </a:lnSpc>
              <a:spcBef>
                <a:spcPts val="600"/>
              </a:spcBef>
            </a:pPr>
            <a:r>
              <a:rPr lang="en-US" sz="2000" dirty="0" smtClean="0"/>
              <a:t>Ingestion</a:t>
            </a:r>
          </a:p>
          <a:p>
            <a:pPr algn="ctr">
              <a:lnSpc>
                <a:spcPct val="85000"/>
              </a:lnSpc>
              <a:spcBef>
                <a:spcPts val="600"/>
              </a:spcBef>
            </a:pPr>
            <a:r>
              <a:rPr lang="en-US" sz="1200" dirty="0" smtClean="0"/>
              <a:t>Simple Event Processing</a:t>
            </a:r>
          </a:p>
        </p:txBody>
      </p:sp>
      <p:sp>
        <p:nvSpPr>
          <p:cNvPr id="12" name="TextBox 11"/>
          <p:cNvSpPr txBox="1"/>
          <p:nvPr/>
        </p:nvSpPr>
        <p:spPr>
          <a:xfrm>
            <a:off x="9481932" y="3531825"/>
            <a:ext cx="1657348" cy="495520"/>
          </a:xfrm>
          <a:prstGeom prst="rect">
            <a:avLst/>
          </a:prstGeom>
        </p:spPr>
        <p:txBody>
          <a:bodyPr vert="horz" wrap="square" lIns="0" tIns="0" rIns="0" bIns="0" rtlCol="0" anchor="ctr" anchorCtr="0">
            <a:spAutoFit/>
          </a:bodyPr>
          <a:lstStyle/>
          <a:p>
            <a:pPr algn="ctr">
              <a:lnSpc>
                <a:spcPct val="85000"/>
              </a:lnSpc>
              <a:spcBef>
                <a:spcPts val="600"/>
              </a:spcBef>
            </a:pPr>
            <a:r>
              <a:rPr lang="en-US" sz="2000" dirty="0" smtClean="0"/>
              <a:t>Engine</a:t>
            </a:r>
          </a:p>
          <a:p>
            <a:pPr algn="ctr">
              <a:lnSpc>
                <a:spcPct val="85000"/>
              </a:lnSpc>
              <a:spcBef>
                <a:spcPts val="600"/>
              </a:spcBef>
            </a:pPr>
            <a:r>
              <a:rPr lang="en-US" sz="1200" dirty="0" smtClean="0"/>
              <a:t>Complex Event Processing</a:t>
            </a:r>
          </a:p>
        </p:txBody>
      </p:sp>
      <p:sp>
        <p:nvSpPr>
          <p:cNvPr id="13" name="TextBox 12"/>
          <p:cNvSpPr txBox="1"/>
          <p:nvPr/>
        </p:nvSpPr>
        <p:spPr>
          <a:xfrm>
            <a:off x="11558591" y="3598007"/>
            <a:ext cx="1657348" cy="261610"/>
          </a:xfrm>
          <a:prstGeom prst="rect">
            <a:avLst/>
          </a:prstGeom>
        </p:spPr>
        <p:txBody>
          <a:bodyPr vert="horz" wrap="square" lIns="0" tIns="0" rIns="0" bIns="0" rtlCol="0" anchor="ctr" anchorCtr="0">
            <a:spAutoFit/>
          </a:bodyPr>
          <a:lstStyle/>
          <a:p>
            <a:pPr algn="ctr">
              <a:lnSpc>
                <a:spcPct val="85000"/>
              </a:lnSpc>
              <a:spcBef>
                <a:spcPts val="600"/>
              </a:spcBef>
            </a:pPr>
            <a:r>
              <a:rPr lang="en-US" sz="2000" dirty="0" smtClean="0"/>
              <a:t>Destination</a:t>
            </a:r>
          </a:p>
        </p:txBody>
      </p:sp>
      <p:sp>
        <p:nvSpPr>
          <p:cNvPr id="14" name="TextBox 13"/>
          <p:cNvSpPr txBox="1"/>
          <p:nvPr/>
        </p:nvSpPr>
        <p:spPr>
          <a:xfrm>
            <a:off x="7344182" y="3531825"/>
            <a:ext cx="1657348" cy="261610"/>
          </a:xfrm>
          <a:prstGeom prst="rect">
            <a:avLst/>
          </a:prstGeom>
        </p:spPr>
        <p:txBody>
          <a:bodyPr vert="horz" wrap="square" lIns="0" tIns="0" rIns="0" bIns="0" rtlCol="0" anchor="ctr" anchorCtr="0">
            <a:spAutoFit/>
          </a:bodyPr>
          <a:lstStyle/>
          <a:p>
            <a:pPr algn="ctr">
              <a:lnSpc>
                <a:spcPct val="85000"/>
              </a:lnSpc>
              <a:spcBef>
                <a:spcPts val="600"/>
              </a:spcBef>
            </a:pPr>
            <a:r>
              <a:rPr lang="en-US" sz="2000" dirty="0" smtClean="0"/>
              <a:t>Data Bus</a:t>
            </a:r>
          </a:p>
        </p:txBody>
      </p:sp>
      <p:pic>
        <p:nvPicPr>
          <p:cNvPr id="15" name="Picture 14"/>
          <p:cNvPicPr>
            <a:picLocks noChangeAspect="1"/>
          </p:cNvPicPr>
          <p:nvPr/>
        </p:nvPicPr>
        <p:blipFill>
          <a:blip r:embed="rId4"/>
          <a:stretch>
            <a:fillRect/>
          </a:stretch>
        </p:blipFill>
        <p:spPr>
          <a:xfrm>
            <a:off x="5674065" y="4344579"/>
            <a:ext cx="853399" cy="525169"/>
          </a:xfrm>
          <a:prstGeom prst="rect">
            <a:avLst/>
          </a:prstGeom>
        </p:spPr>
      </p:pic>
      <p:pic>
        <p:nvPicPr>
          <p:cNvPr id="16" name="Picture 15"/>
          <p:cNvPicPr>
            <a:picLocks noChangeAspect="1"/>
          </p:cNvPicPr>
          <p:nvPr/>
        </p:nvPicPr>
        <p:blipFill>
          <a:blip r:embed="rId5"/>
          <a:stretch>
            <a:fillRect/>
          </a:stretch>
        </p:blipFill>
        <p:spPr>
          <a:xfrm>
            <a:off x="7663134" y="4308003"/>
            <a:ext cx="1138265" cy="598319"/>
          </a:xfrm>
          <a:prstGeom prst="rect">
            <a:avLst/>
          </a:prstGeom>
        </p:spPr>
      </p:pic>
      <p:pic>
        <p:nvPicPr>
          <p:cNvPr id="18" name="Picture 17"/>
          <p:cNvPicPr>
            <a:picLocks noChangeAspect="1"/>
          </p:cNvPicPr>
          <p:nvPr/>
        </p:nvPicPr>
        <p:blipFill>
          <a:blip r:embed="rId6"/>
          <a:stretch>
            <a:fillRect/>
          </a:stretch>
        </p:blipFill>
        <p:spPr>
          <a:xfrm>
            <a:off x="9826809" y="4841806"/>
            <a:ext cx="967593" cy="715591"/>
          </a:xfrm>
          <a:prstGeom prst="rect">
            <a:avLst/>
          </a:prstGeom>
        </p:spPr>
      </p:pic>
      <p:pic>
        <p:nvPicPr>
          <p:cNvPr id="19" name="Picture 18"/>
          <p:cNvPicPr>
            <a:picLocks noChangeAspect="1"/>
          </p:cNvPicPr>
          <p:nvPr/>
        </p:nvPicPr>
        <p:blipFill>
          <a:blip r:embed="rId7"/>
          <a:stretch>
            <a:fillRect/>
          </a:stretch>
        </p:blipFill>
        <p:spPr>
          <a:xfrm>
            <a:off x="9681071" y="4332447"/>
            <a:ext cx="1215828" cy="445804"/>
          </a:xfrm>
          <a:prstGeom prst="rect">
            <a:avLst/>
          </a:prstGeom>
        </p:spPr>
      </p:pic>
      <p:pic>
        <p:nvPicPr>
          <p:cNvPr id="20" name="Picture 19"/>
          <p:cNvPicPr>
            <a:picLocks noChangeAspect="1"/>
          </p:cNvPicPr>
          <p:nvPr/>
        </p:nvPicPr>
        <p:blipFill>
          <a:blip r:embed="rId8"/>
          <a:stretch>
            <a:fillRect/>
          </a:stretch>
        </p:blipFill>
        <p:spPr>
          <a:xfrm>
            <a:off x="11761491" y="4027345"/>
            <a:ext cx="1140216" cy="765497"/>
          </a:xfrm>
          <a:prstGeom prst="rect">
            <a:avLst/>
          </a:prstGeom>
        </p:spPr>
      </p:pic>
      <p:pic>
        <p:nvPicPr>
          <p:cNvPr id="21" name="Picture 20"/>
          <p:cNvPicPr>
            <a:picLocks noChangeAspect="1"/>
          </p:cNvPicPr>
          <p:nvPr/>
        </p:nvPicPr>
        <p:blipFill>
          <a:blip r:embed="rId9"/>
          <a:stretch>
            <a:fillRect/>
          </a:stretch>
        </p:blipFill>
        <p:spPr>
          <a:xfrm>
            <a:off x="5685859" y="5500477"/>
            <a:ext cx="713589" cy="713589"/>
          </a:xfrm>
          <a:prstGeom prst="rect">
            <a:avLst/>
          </a:prstGeom>
        </p:spPr>
      </p:pic>
      <p:pic>
        <p:nvPicPr>
          <p:cNvPr id="22" name="Picture 21"/>
          <p:cNvPicPr>
            <a:picLocks noChangeAspect="1"/>
          </p:cNvPicPr>
          <p:nvPr/>
        </p:nvPicPr>
        <p:blipFill>
          <a:blip r:embed="rId10"/>
          <a:stretch>
            <a:fillRect/>
          </a:stretch>
        </p:blipFill>
        <p:spPr>
          <a:xfrm>
            <a:off x="5477795" y="5032136"/>
            <a:ext cx="1245931" cy="379555"/>
          </a:xfrm>
          <a:prstGeom prst="rect">
            <a:avLst/>
          </a:prstGeom>
        </p:spPr>
      </p:pic>
    </p:spTree>
    <p:extLst>
      <p:ext uri="{BB962C8B-B14F-4D97-AF65-F5344CB8AC3E}">
        <p14:creationId xmlns:p14="http://schemas.microsoft.com/office/powerpoint/2010/main" val="17950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ppt_y</p:attrName>
                                        </p:attrNameLst>
                                      </p:cBhvr>
                                      <p:tavLst>
                                        <p:tav tm="0">
                                          <p:val>
                                            <p:strVal val="#ppt_y+#ppt_h*1.125000"/>
                                          </p:val>
                                        </p:tav>
                                        <p:tav tm="100000">
                                          <p:val>
                                            <p:strVal val="#ppt_y"/>
                                          </p:val>
                                        </p:tav>
                                      </p:tavLst>
                                    </p:anim>
                                    <p:animEffect transition="in" filter="wipe(up)">
                                      <p:cBhvr>
                                        <p:cTn id="8" dur="500"/>
                                        <p:tgtEl>
                                          <p:spTgt spid="1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p:tgtEl>
                                          <p:spTgt spid="22"/>
                                        </p:tgtEl>
                                        <p:attrNameLst>
                                          <p:attrName>ppt_y</p:attrName>
                                        </p:attrNameLst>
                                      </p:cBhvr>
                                      <p:tavLst>
                                        <p:tav tm="0">
                                          <p:val>
                                            <p:strVal val="#ppt_y+#ppt_h*1.125000"/>
                                          </p:val>
                                        </p:tav>
                                        <p:tav tm="100000">
                                          <p:val>
                                            <p:strVal val="#ppt_y"/>
                                          </p:val>
                                        </p:tav>
                                      </p:tavLst>
                                    </p:anim>
                                    <p:animEffect transition="in" filter="wipe(up)">
                                      <p:cBhvr>
                                        <p:cTn id="14" dur="500"/>
                                        <p:tgtEl>
                                          <p:spTgt spid="22"/>
                                        </p:tgtEl>
                                      </p:cBhvr>
                                    </p:animEffect>
                                  </p:childTnLst>
                                </p:cTn>
                              </p:par>
                              <p:par>
                                <p:cTn id="15" presetID="12" presetClass="entr" presetSubtype="4"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p:tgtEl>
                                          <p:spTgt spid="21"/>
                                        </p:tgtEl>
                                        <p:attrNameLst>
                                          <p:attrName>ppt_y</p:attrName>
                                        </p:attrNameLst>
                                      </p:cBhvr>
                                      <p:tavLst>
                                        <p:tav tm="0">
                                          <p:val>
                                            <p:strVal val="#ppt_y+#ppt_h*1.125000"/>
                                          </p:val>
                                        </p:tav>
                                        <p:tav tm="100000">
                                          <p:val>
                                            <p:strVal val="#ppt_y"/>
                                          </p:val>
                                        </p:tav>
                                      </p:tavLst>
                                    </p:anim>
                                    <p:animEffect transition="in" filter="wipe(up)">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p:tgtEl>
                                          <p:spTgt spid="16"/>
                                        </p:tgtEl>
                                        <p:attrNameLst>
                                          <p:attrName>ppt_y</p:attrName>
                                        </p:attrNameLst>
                                      </p:cBhvr>
                                      <p:tavLst>
                                        <p:tav tm="0">
                                          <p:val>
                                            <p:strVal val="#ppt_y+#ppt_h*1.125000"/>
                                          </p:val>
                                        </p:tav>
                                        <p:tav tm="100000">
                                          <p:val>
                                            <p:strVal val="#ppt_y"/>
                                          </p:val>
                                        </p:tav>
                                      </p:tavLst>
                                    </p:anim>
                                    <p:animEffect transition="in" filter="wipe(up)">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p:tgtEl>
                                          <p:spTgt spid="18"/>
                                        </p:tgtEl>
                                        <p:attrNameLst>
                                          <p:attrName>ppt_y</p:attrName>
                                        </p:attrNameLst>
                                      </p:cBhvr>
                                      <p:tavLst>
                                        <p:tav tm="0">
                                          <p:val>
                                            <p:strVal val="#ppt_y+#ppt_h*1.125000"/>
                                          </p:val>
                                        </p:tav>
                                        <p:tav tm="100000">
                                          <p:val>
                                            <p:strVal val="#ppt_y"/>
                                          </p:val>
                                        </p:tav>
                                      </p:tavLst>
                                    </p:anim>
                                    <p:animEffect transition="in" filter="wipe(up)">
                                      <p:cBhvr>
                                        <p:cTn id="30" dur="500"/>
                                        <p:tgtEl>
                                          <p:spTgt spid="18"/>
                                        </p:tgtEl>
                                      </p:cBhvr>
                                    </p:animEffect>
                                  </p:childTnLst>
                                </p:cTn>
                              </p:par>
                              <p:par>
                                <p:cTn id="31" presetID="1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p:tgtEl>
                                          <p:spTgt spid="19"/>
                                        </p:tgtEl>
                                        <p:attrNameLst>
                                          <p:attrName>ppt_y</p:attrName>
                                        </p:attrNameLst>
                                      </p:cBhvr>
                                      <p:tavLst>
                                        <p:tav tm="0">
                                          <p:val>
                                            <p:strVal val="#ppt_y+#ppt_h*1.125000"/>
                                          </p:val>
                                        </p:tav>
                                        <p:tav tm="100000">
                                          <p:val>
                                            <p:strVal val="#ppt_y"/>
                                          </p:val>
                                        </p:tav>
                                      </p:tavLst>
                                    </p:anim>
                                    <p:animEffect transition="in" filter="wipe(up)">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p:tgtEl>
                                          <p:spTgt spid="20"/>
                                        </p:tgtEl>
                                        <p:attrNameLst>
                                          <p:attrName>ppt_y</p:attrName>
                                        </p:attrNameLst>
                                      </p:cBhvr>
                                      <p:tavLst>
                                        <p:tav tm="0">
                                          <p:val>
                                            <p:strVal val="#ppt_y+#ppt_h*1.125000"/>
                                          </p:val>
                                        </p:tav>
                                        <p:tav tm="100000">
                                          <p:val>
                                            <p:strVal val="#ppt_y"/>
                                          </p:val>
                                        </p:tav>
                                      </p:tavLst>
                                    </p:anim>
                                    <p:animEffect transition="in" filter="wipe(up)">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Actionable Insights Architecture</a:t>
            </a:r>
            <a:endParaRPr lang="en-US" dirty="0"/>
          </a:p>
        </p:txBody>
      </p:sp>
      <p:pic>
        <p:nvPicPr>
          <p:cNvPr id="4" name="Picture 3"/>
          <p:cNvPicPr>
            <a:picLocks noChangeAspect="1"/>
          </p:cNvPicPr>
          <p:nvPr/>
        </p:nvPicPr>
        <p:blipFill>
          <a:blip r:embed="rId3"/>
          <a:stretch>
            <a:fillRect/>
          </a:stretch>
        </p:blipFill>
        <p:spPr>
          <a:xfrm>
            <a:off x="1119402" y="1599302"/>
            <a:ext cx="12392109" cy="3637231"/>
          </a:xfrm>
          <a:prstGeom prst="rect">
            <a:avLst/>
          </a:prstGeom>
        </p:spPr>
      </p:pic>
      <p:sp>
        <p:nvSpPr>
          <p:cNvPr id="3" name="Rectangle 2"/>
          <p:cNvSpPr/>
          <p:nvPr/>
        </p:nvSpPr>
        <p:spPr>
          <a:xfrm>
            <a:off x="5357815" y="974979"/>
            <a:ext cx="8901112" cy="4261554"/>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sp>
        <p:nvSpPr>
          <p:cNvPr id="5" name="Hexagon 4"/>
          <p:cNvSpPr/>
          <p:nvPr/>
        </p:nvSpPr>
        <p:spPr>
          <a:xfrm rot="16200000">
            <a:off x="4588615" y="3221853"/>
            <a:ext cx="3070324" cy="1605072"/>
          </a:xfrm>
          <a:prstGeom prst="hexagon">
            <a:avLst/>
          </a:prstGeom>
          <a:solidFill>
            <a:schemeClr val="bg1">
              <a:lumMod val="10000"/>
              <a:lumOff val="9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sp>
        <p:nvSpPr>
          <p:cNvPr id="6" name="Hexagon 5"/>
          <p:cNvSpPr/>
          <p:nvPr/>
        </p:nvSpPr>
        <p:spPr>
          <a:xfrm rot="16200000">
            <a:off x="7267578" y="2674965"/>
            <a:ext cx="1857375" cy="1485901"/>
          </a:xfrm>
          <a:prstGeom prst="hexagon">
            <a:avLst/>
          </a:prstGeom>
          <a:solidFill>
            <a:schemeClr val="bg1">
              <a:lumMod val="10000"/>
              <a:lumOff val="9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sp>
        <p:nvSpPr>
          <p:cNvPr id="7" name="Hexagon 6"/>
          <p:cNvSpPr/>
          <p:nvPr/>
        </p:nvSpPr>
        <p:spPr>
          <a:xfrm rot="16200000">
            <a:off x="8756604" y="3281438"/>
            <a:ext cx="3070324" cy="1485901"/>
          </a:xfrm>
          <a:prstGeom prst="hexagon">
            <a:avLst/>
          </a:prstGeom>
          <a:solidFill>
            <a:schemeClr val="bg1">
              <a:lumMod val="10000"/>
              <a:lumOff val="9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sp>
        <p:nvSpPr>
          <p:cNvPr id="8" name="Hexagon 7"/>
          <p:cNvSpPr/>
          <p:nvPr/>
        </p:nvSpPr>
        <p:spPr>
          <a:xfrm rot="16200000">
            <a:off x="7184441" y="4876240"/>
            <a:ext cx="1857375" cy="3427361"/>
          </a:xfrm>
          <a:prstGeom prst="hexagon">
            <a:avLst/>
          </a:prstGeom>
          <a:solidFill>
            <a:schemeClr val="bg1">
              <a:lumMod val="10000"/>
              <a:lumOff val="9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cxnSp>
        <p:nvCxnSpPr>
          <p:cNvPr id="10" name="Straight Connector 9"/>
          <p:cNvCxnSpPr/>
          <p:nvPr/>
        </p:nvCxnSpPr>
        <p:spPr>
          <a:xfrm>
            <a:off x="5357815" y="3432203"/>
            <a:ext cx="5539084" cy="0"/>
          </a:xfrm>
          <a:prstGeom prst="line">
            <a:avLst/>
          </a:prstGeom>
          <a:ln w="28575">
            <a:solidFill>
              <a:schemeClr val="bg1">
                <a:lumMod val="10000"/>
                <a:lumOff val="90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272091" y="2763729"/>
            <a:ext cx="1657348" cy="495520"/>
          </a:xfrm>
          <a:prstGeom prst="rect">
            <a:avLst/>
          </a:prstGeom>
        </p:spPr>
        <p:txBody>
          <a:bodyPr vert="horz" wrap="square" lIns="0" tIns="0" rIns="0" bIns="0" rtlCol="0" anchor="ctr" anchorCtr="0">
            <a:spAutoFit/>
          </a:bodyPr>
          <a:lstStyle/>
          <a:p>
            <a:pPr algn="ctr">
              <a:lnSpc>
                <a:spcPct val="85000"/>
              </a:lnSpc>
              <a:spcBef>
                <a:spcPts val="600"/>
              </a:spcBef>
            </a:pPr>
            <a:r>
              <a:rPr lang="en-US" sz="2000" dirty="0" smtClean="0"/>
              <a:t>Ingestion</a:t>
            </a:r>
          </a:p>
          <a:p>
            <a:pPr algn="ctr">
              <a:lnSpc>
                <a:spcPct val="85000"/>
              </a:lnSpc>
              <a:spcBef>
                <a:spcPts val="600"/>
              </a:spcBef>
            </a:pPr>
            <a:r>
              <a:rPr lang="en-US" sz="1200" dirty="0" smtClean="0"/>
              <a:t>Simple Event Processing</a:t>
            </a:r>
          </a:p>
        </p:txBody>
      </p:sp>
      <p:sp>
        <p:nvSpPr>
          <p:cNvPr id="12" name="TextBox 11"/>
          <p:cNvSpPr txBox="1"/>
          <p:nvPr/>
        </p:nvSpPr>
        <p:spPr>
          <a:xfrm>
            <a:off x="9481932" y="2763729"/>
            <a:ext cx="1657348" cy="495520"/>
          </a:xfrm>
          <a:prstGeom prst="rect">
            <a:avLst/>
          </a:prstGeom>
        </p:spPr>
        <p:txBody>
          <a:bodyPr vert="horz" wrap="square" lIns="0" tIns="0" rIns="0" bIns="0" rtlCol="0" anchor="ctr" anchorCtr="0">
            <a:spAutoFit/>
          </a:bodyPr>
          <a:lstStyle/>
          <a:p>
            <a:pPr algn="ctr">
              <a:lnSpc>
                <a:spcPct val="85000"/>
              </a:lnSpc>
              <a:spcBef>
                <a:spcPts val="600"/>
              </a:spcBef>
            </a:pPr>
            <a:r>
              <a:rPr lang="en-US" sz="2000" dirty="0" smtClean="0"/>
              <a:t>Engine</a:t>
            </a:r>
          </a:p>
          <a:p>
            <a:pPr algn="ctr">
              <a:lnSpc>
                <a:spcPct val="85000"/>
              </a:lnSpc>
              <a:spcBef>
                <a:spcPts val="600"/>
              </a:spcBef>
            </a:pPr>
            <a:r>
              <a:rPr lang="en-US" sz="1200" dirty="0" smtClean="0"/>
              <a:t>Complex Event Processing</a:t>
            </a:r>
          </a:p>
        </p:txBody>
      </p:sp>
      <p:sp>
        <p:nvSpPr>
          <p:cNvPr id="13" name="TextBox 12"/>
          <p:cNvSpPr txBox="1"/>
          <p:nvPr/>
        </p:nvSpPr>
        <p:spPr>
          <a:xfrm>
            <a:off x="7147885" y="5957705"/>
            <a:ext cx="1657348" cy="261610"/>
          </a:xfrm>
          <a:prstGeom prst="rect">
            <a:avLst/>
          </a:prstGeom>
        </p:spPr>
        <p:txBody>
          <a:bodyPr vert="horz" wrap="square" lIns="0" tIns="0" rIns="0" bIns="0" rtlCol="0" anchor="ctr" anchorCtr="0">
            <a:spAutoFit/>
          </a:bodyPr>
          <a:lstStyle/>
          <a:p>
            <a:pPr algn="ctr">
              <a:lnSpc>
                <a:spcPct val="85000"/>
              </a:lnSpc>
              <a:spcBef>
                <a:spcPts val="600"/>
              </a:spcBef>
            </a:pPr>
            <a:r>
              <a:rPr lang="en-US" sz="2000" dirty="0" smtClean="0"/>
              <a:t>Destination</a:t>
            </a:r>
          </a:p>
        </p:txBody>
      </p:sp>
      <p:sp>
        <p:nvSpPr>
          <p:cNvPr id="14" name="TextBox 13"/>
          <p:cNvSpPr txBox="1"/>
          <p:nvPr/>
        </p:nvSpPr>
        <p:spPr>
          <a:xfrm>
            <a:off x="7344182" y="2763729"/>
            <a:ext cx="1657348" cy="261610"/>
          </a:xfrm>
          <a:prstGeom prst="rect">
            <a:avLst/>
          </a:prstGeom>
        </p:spPr>
        <p:txBody>
          <a:bodyPr vert="horz" wrap="square" lIns="0" tIns="0" rIns="0" bIns="0" rtlCol="0" anchor="ctr" anchorCtr="0">
            <a:spAutoFit/>
          </a:bodyPr>
          <a:lstStyle/>
          <a:p>
            <a:pPr algn="ctr">
              <a:lnSpc>
                <a:spcPct val="85000"/>
              </a:lnSpc>
              <a:spcBef>
                <a:spcPts val="600"/>
              </a:spcBef>
            </a:pPr>
            <a:r>
              <a:rPr lang="en-US" sz="2000" dirty="0" smtClean="0"/>
              <a:t>Data Bus</a:t>
            </a:r>
          </a:p>
        </p:txBody>
      </p:sp>
      <p:pic>
        <p:nvPicPr>
          <p:cNvPr id="15" name="Picture 14"/>
          <p:cNvPicPr>
            <a:picLocks noChangeAspect="1"/>
          </p:cNvPicPr>
          <p:nvPr/>
        </p:nvPicPr>
        <p:blipFill>
          <a:blip r:embed="rId4"/>
          <a:stretch>
            <a:fillRect/>
          </a:stretch>
        </p:blipFill>
        <p:spPr>
          <a:xfrm>
            <a:off x="5674065" y="3576483"/>
            <a:ext cx="853399" cy="525169"/>
          </a:xfrm>
          <a:prstGeom prst="rect">
            <a:avLst/>
          </a:prstGeom>
        </p:spPr>
      </p:pic>
      <p:pic>
        <p:nvPicPr>
          <p:cNvPr id="16" name="Picture 15"/>
          <p:cNvPicPr>
            <a:picLocks noChangeAspect="1"/>
          </p:cNvPicPr>
          <p:nvPr/>
        </p:nvPicPr>
        <p:blipFill>
          <a:blip r:embed="rId5"/>
          <a:stretch>
            <a:fillRect/>
          </a:stretch>
        </p:blipFill>
        <p:spPr>
          <a:xfrm>
            <a:off x="7663134" y="3539907"/>
            <a:ext cx="1138265" cy="598319"/>
          </a:xfrm>
          <a:prstGeom prst="rect">
            <a:avLst/>
          </a:prstGeom>
        </p:spPr>
      </p:pic>
      <p:pic>
        <p:nvPicPr>
          <p:cNvPr id="18" name="Picture 17"/>
          <p:cNvPicPr>
            <a:picLocks noChangeAspect="1"/>
          </p:cNvPicPr>
          <p:nvPr/>
        </p:nvPicPr>
        <p:blipFill>
          <a:blip r:embed="rId6"/>
          <a:stretch>
            <a:fillRect/>
          </a:stretch>
        </p:blipFill>
        <p:spPr>
          <a:xfrm>
            <a:off x="9826809" y="4073710"/>
            <a:ext cx="967593" cy="715591"/>
          </a:xfrm>
          <a:prstGeom prst="rect">
            <a:avLst/>
          </a:prstGeom>
        </p:spPr>
      </p:pic>
      <p:pic>
        <p:nvPicPr>
          <p:cNvPr id="19" name="Picture 18"/>
          <p:cNvPicPr>
            <a:picLocks noChangeAspect="1"/>
          </p:cNvPicPr>
          <p:nvPr/>
        </p:nvPicPr>
        <p:blipFill>
          <a:blip r:embed="rId7"/>
          <a:stretch>
            <a:fillRect/>
          </a:stretch>
        </p:blipFill>
        <p:spPr>
          <a:xfrm>
            <a:off x="9681071" y="3564351"/>
            <a:ext cx="1215828" cy="445804"/>
          </a:xfrm>
          <a:prstGeom prst="rect">
            <a:avLst/>
          </a:prstGeom>
        </p:spPr>
      </p:pic>
      <p:pic>
        <p:nvPicPr>
          <p:cNvPr id="20" name="Picture 19"/>
          <p:cNvPicPr>
            <a:picLocks noChangeAspect="1"/>
          </p:cNvPicPr>
          <p:nvPr/>
        </p:nvPicPr>
        <p:blipFill>
          <a:blip r:embed="rId8"/>
          <a:stretch>
            <a:fillRect/>
          </a:stretch>
        </p:blipFill>
        <p:spPr>
          <a:xfrm>
            <a:off x="7543020" y="6400960"/>
            <a:ext cx="1140216" cy="765497"/>
          </a:xfrm>
          <a:prstGeom prst="rect">
            <a:avLst/>
          </a:prstGeom>
        </p:spPr>
      </p:pic>
      <p:pic>
        <p:nvPicPr>
          <p:cNvPr id="21" name="Picture 20"/>
          <p:cNvPicPr>
            <a:picLocks noChangeAspect="1"/>
          </p:cNvPicPr>
          <p:nvPr/>
        </p:nvPicPr>
        <p:blipFill>
          <a:blip r:embed="rId9"/>
          <a:stretch>
            <a:fillRect/>
          </a:stretch>
        </p:blipFill>
        <p:spPr>
          <a:xfrm>
            <a:off x="5685859" y="4732381"/>
            <a:ext cx="713589" cy="713589"/>
          </a:xfrm>
          <a:prstGeom prst="rect">
            <a:avLst/>
          </a:prstGeom>
        </p:spPr>
      </p:pic>
      <p:pic>
        <p:nvPicPr>
          <p:cNvPr id="22" name="Picture 21"/>
          <p:cNvPicPr>
            <a:picLocks noChangeAspect="1"/>
          </p:cNvPicPr>
          <p:nvPr/>
        </p:nvPicPr>
        <p:blipFill>
          <a:blip r:embed="rId10"/>
          <a:stretch>
            <a:fillRect/>
          </a:stretch>
        </p:blipFill>
        <p:spPr>
          <a:xfrm>
            <a:off x="5477795" y="4264040"/>
            <a:ext cx="1245931" cy="379555"/>
          </a:xfrm>
          <a:prstGeom prst="rect">
            <a:avLst/>
          </a:prstGeom>
        </p:spPr>
      </p:pic>
      <p:cxnSp>
        <p:nvCxnSpPr>
          <p:cNvPr id="23" name="Straight Connector 22"/>
          <p:cNvCxnSpPr/>
          <p:nvPr/>
        </p:nvCxnSpPr>
        <p:spPr>
          <a:xfrm>
            <a:off x="6341716" y="5391261"/>
            <a:ext cx="973740" cy="570627"/>
          </a:xfrm>
          <a:prstGeom prst="line">
            <a:avLst/>
          </a:prstGeom>
          <a:ln w="28575">
            <a:solidFill>
              <a:schemeClr val="bg1">
                <a:lumMod val="10000"/>
                <a:lumOff val="90000"/>
              </a:schemeClr>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11"/>
          <a:stretch>
            <a:fillRect/>
          </a:stretch>
        </p:blipFill>
        <p:spPr>
          <a:xfrm>
            <a:off x="11936924" y="5236533"/>
            <a:ext cx="1143000" cy="2146300"/>
          </a:xfrm>
          <a:prstGeom prst="rect">
            <a:avLst/>
          </a:prstGeom>
        </p:spPr>
      </p:pic>
      <p:cxnSp>
        <p:nvCxnSpPr>
          <p:cNvPr id="25" name="Straight Connector 24"/>
          <p:cNvCxnSpPr/>
          <p:nvPr/>
        </p:nvCxnSpPr>
        <p:spPr>
          <a:xfrm flipH="1">
            <a:off x="9132963" y="5325078"/>
            <a:ext cx="745292" cy="641337"/>
          </a:xfrm>
          <a:prstGeom prst="line">
            <a:avLst/>
          </a:prstGeom>
          <a:ln w="28575">
            <a:solidFill>
              <a:schemeClr val="bg1">
                <a:lumMod val="10000"/>
                <a:lumOff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10517488" y="6309683"/>
            <a:ext cx="1461318" cy="0"/>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1631168" y="4346603"/>
            <a:ext cx="975692" cy="977925"/>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9975288" y="6429840"/>
            <a:ext cx="2064925" cy="952993"/>
          </a:xfrm>
          <a:prstGeom prst="rect">
            <a:avLst/>
          </a:prstGeom>
          <a:noFill/>
        </p:spPr>
        <p:txBody>
          <a:bodyPr wrap="square" lIns="76123" tIns="38056" rIns="76123" bIns="38056" rtlCol="0">
            <a:spAutoFit/>
          </a:bodyPr>
          <a:lstStyle/>
          <a:p>
            <a:pPr algn="ctr" defTabSz="913984">
              <a:lnSpc>
                <a:spcPct val="90000"/>
              </a:lnSpc>
              <a:spcBef>
                <a:spcPts val="500"/>
              </a:spcBef>
            </a:pPr>
            <a:r>
              <a:rPr lang="en-US" sz="1800" dirty="0" smtClean="0">
                <a:solidFill>
                  <a:prstClr val="black"/>
                </a:solidFill>
                <a:latin typeface="Calibri"/>
                <a:ea typeface="Cabin Medium" charset="0"/>
                <a:cs typeface="Calibri"/>
              </a:rPr>
              <a:t>Build </a:t>
            </a:r>
          </a:p>
          <a:p>
            <a:pPr algn="ctr" defTabSz="913984">
              <a:lnSpc>
                <a:spcPct val="90000"/>
              </a:lnSpc>
              <a:spcBef>
                <a:spcPts val="500"/>
              </a:spcBef>
            </a:pPr>
            <a:r>
              <a:rPr lang="en-US" sz="1800" dirty="0" smtClean="0">
                <a:solidFill>
                  <a:prstClr val="black"/>
                </a:solidFill>
                <a:latin typeface="Calibri"/>
                <a:ea typeface="Cabin Medium" charset="0"/>
                <a:cs typeface="Calibri"/>
              </a:rPr>
              <a:t>Predictive Model</a:t>
            </a:r>
          </a:p>
          <a:p>
            <a:pPr algn="ctr" defTabSz="913984">
              <a:lnSpc>
                <a:spcPct val="90000"/>
              </a:lnSpc>
              <a:spcBef>
                <a:spcPts val="500"/>
              </a:spcBef>
            </a:pPr>
            <a:r>
              <a:rPr lang="en-US" sz="1800" dirty="0" smtClean="0">
                <a:solidFill>
                  <a:prstClr val="black"/>
                </a:solidFill>
                <a:latin typeface="Calibri"/>
                <a:ea typeface="Cabin Medium" charset="0"/>
                <a:cs typeface="Calibri"/>
              </a:rPr>
              <a:t>From Historical Data</a:t>
            </a:r>
            <a:endParaRPr lang="en-US" sz="1800" dirty="0">
              <a:solidFill>
                <a:prstClr val="black"/>
              </a:solidFill>
              <a:latin typeface="Calibri"/>
              <a:ea typeface="Cabin Medium" charset="0"/>
              <a:cs typeface="Calibri"/>
            </a:endParaRPr>
          </a:p>
        </p:txBody>
      </p:sp>
      <p:sp>
        <p:nvSpPr>
          <p:cNvPr id="34" name="TextBox 33"/>
          <p:cNvSpPr txBox="1"/>
          <p:nvPr/>
        </p:nvSpPr>
        <p:spPr>
          <a:xfrm>
            <a:off x="12075123" y="3661729"/>
            <a:ext cx="2250687" cy="952993"/>
          </a:xfrm>
          <a:prstGeom prst="rect">
            <a:avLst/>
          </a:prstGeom>
          <a:noFill/>
        </p:spPr>
        <p:txBody>
          <a:bodyPr wrap="square" lIns="76123" tIns="38056" rIns="76123" bIns="38056" rtlCol="0">
            <a:spAutoFit/>
          </a:bodyPr>
          <a:lstStyle/>
          <a:p>
            <a:pPr algn="ctr" defTabSz="913984">
              <a:lnSpc>
                <a:spcPct val="90000"/>
              </a:lnSpc>
              <a:spcBef>
                <a:spcPts val="500"/>
              </a:spcBef>
            </a:pPr>
            <a:r>
              <a:rPr lang="en-US" sz="1800" dirty="0" smtClean="0">
                <a:solidFill>
                  <a:prstClr val="black"/>
                </a:solidFill>
                <a:latin typeface="Calibri"/>
                <a:ea typeface="Cabin Medium" charset="0"/>
                <a:cs typeface="Calibri"/>
              </a:rPr>
              <a:t>Deploy</a:t>
            </a:r>
          </a:p>
          <a:p>
            <a:pPr algn="ctr" defTabSz="913984">
              <a:lnSpc>
                <a:spcPct val="90000"/>
              </a:lnSpc>
              <a:spcBef>
                <a:spcPts val="500"/>
              </a:spcBef>
            </a:pPr>
            <a:r>
              <a:rPr lang="en-US" sz="1800" dirty="0" smtClean="0">
                <a:solidFill>
                  <a:prstClr val="black"/>
                </a:solidFill>
                <a:latin typeface="Calibri"/>
                <a:ea typeface="Cabin Medium" charset="0"/>
                <a:cs typeface="Calibri"/>
              </a:rPr>
              <a:t>Predictive Model </a:t>
            </a:r>
          </a:p>
          <a:p>
            <a:pPr algn="ctr" defTabSz="913984">
              <a:lnSpc>
                <a:spcPct val="90000"/>
              </a:lnSpc>
              <a:spcBef>
                <a:spcPts val="500"/>
              </a:spcBef>
            </a:pPr>
            <a:r>
              <a:rPr lang="en-US" sz="1800" dirty="0" smtClean="0">
                <a:solidFill>
                  <a:prstClr val="black"/>
                </a:solidFill>
                <a:latin typeface="Calibri"/>
                <a:ea typeface="Cabin Medium" charset="0"/>
                <a:cs typeface="Calibri"/>
              </a:rPr>
              <a:t>For Real-time Insights</a:t>
            </a:r>
            <a:endParaRPr lang="en-US" sz="1800" dirty="0">
              <a:solidFill>
                <a:prstClr val="black"/>
              </a:solidFill>
              <a:latin typeface="Calibri"/>
              <a:ea typeface="Cabin Medium" charset="0"/>
              <a:cs typeface="Calibri"/>
            </a:endParaRPr>
          </a:p>
        </p:txBody>
      </p:sp>
      <p:cxnSp>
        <p:nvCxnSpPr>
          <p:cNvPr id="37" name="Straight Arrow Connector 36"/>
          <p:cNvCxnSpPr/>
          <p:nvPr/>
        </p:nvCxnSpPr>
        <p:spPr>
          <a:xfrm>
            <a:off x="5244238" y="2059865"/>
            <a:ext cx="5976056" cy="0"/>
          </a:xfrm>
          <a:prstGeom prst="straightConnector1">
            <a:avLst/>
          </a:prstGeom>
          <a:ln w="28575">
            <a:solidFill>
              <a:schemeClr val="accent3"/>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7073354" y="1931893"/>
            <a:ext cx="2317824" cy="326154"/>
          </a:xfrm>
          <a:prstGeom prst="rect">
            <a:avLst/>
          </a:prstGeom>
          <a:solidFill>
            <a:schemeClr val="bg2"/>
          </a:solidFill>
        </p:spPr>
        <p:txBody>
          <a:bodyPr wrap="square" lIns="76123" tIns="38056" rIns="76123" bIns="38056" rtlCol="0">
            <a:spAutoFit/>
          </a:bodyPr>
          <a:lstStyle/>
          <a:p>
            <a:pPr algn="ctr" defTabSz="913984">
              <a:lnSpc>
                <a:spcPct val="90000"/>
              </a:lnSpc>
              <a:spcBef>
                <a:spcPts val="500"/>
              </a:spcBef>
            </a:pPr>
            <a:r>
              <a:rPr lang="en-US" sz="1800" b="1" smtClean="0">
                <a:solidFill>
                  <a:schemeClr val="accent3"/>
                </a:solidFill>
                <a:latin typeface="Calibri"/>
                <a:ea typeface="Cabin Medium" charset="0"/>
                <a:cs typeface="Calibri"/>
              </a:rPr>
              <a:t>Perishable Insights</a:t>
            </a:r>
            <a:endParaRPr lang="en-US" sz="1800" b="1" dirty="0">
              <a:solidFill>
                <a:schemeClr val="accent3"/>
              </a:solidFill>
              <a:latin typeface="Calibri"/>
              <a:ea typeface="Cabin Medium" charset="0"/>
              <a:cs typeface="Calibri"/>
            </a:endParaRPr>
          </a:p>
        </p:txBody>
      </p:sp>
      <p:cxnSp>
        <p:nvCxnSpPr>
          <p:cNvPr id="38" name="Straight Arrow Connector 37"/>
          <p:cNvCxnSpPr/>
          <p:nvPr/>
        </p:nvCxnSpPr>
        <p:spPr>
          <a:xfrm>
            <a:off x="6341716" y="7943307"/>
            <a:ext cx="3485093" cy="0"/>
          </a:xfrm>
          <a:prstGeom prst="straightConnector1">
            <a:avLst/>
          </a:prstGeom>
          <a:ln w="28575">
            <a:solidFill>
              <a:schemeClr val="accent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073354" y="7815335"/>
            <a:ext cx="2317824" cy="326154"/>
          </a:xfrm>
          <a:prstGeom prst="rect">
            <a:avLst/>
          </a:prstGeom>
          <a:solidFill>
            <a:schemeClr val="bg2"/>
          </a:solidFill>
          <a:ln>
            <a:noFill/>
          </a:ln>
        </p:spPr>
        <p:txBody>
          <a:bodyPr wrap="square" lIns="76123" tIns="38056" rIns="76123" bIns="38056" rtlCol="0">
            <a:spAutoFit/>
          </a:bodyPr>
          <a:lstStyle/>
          <a:p>
            <a:pPr algn="ctr" defTabSz="913984">
              <a:lnSpc>
                <a:spcPct val="90000"/>
              </a:lnSpc>
              <a:spcBef>
                <a:spcPts val="500"/>
              </a:spcBef>
            </a:pPr>
            <a:r>
              <a:rPr lang="en-US" sz="1800" b="1" dirty="0" smtClean="0">
                <a:solidFill>
                  <a:schemeClr val="tx2"/>
                </a:solidFill>
                <a:latin typeface="Calibri"/>
                <a:ea typeface="Cabin Medium" charset="0"/>
                <a:cs typeface="Calibri"/>
              </a:rPr>
              <a:t>Historical Insights</a:t>
            </a:r>
            <a:endParaRPr lang="en-US" sz="1800" b="1" dirty="0">
              <a:solidFill>
                <a:schemeClr val="tx2"/>
              </a:solidFill>
              <a:latin typeface="Calibri"/>
              <a:ea typeface="Cabin Medium" charset="0"/>
              <a:cs typeface="Calibri"/>
            </a:endParaRPr>
          </a:p>
        </p:txBody>
      </p:sp>
    </p:spTree>
    <p:extLst>
      <p:ext uri="{BB962C8B-B14F-4D97-AF65-F5344CB8AC3E}">
        <p14:creationId xmlns:p14="http://schemas.microsoft.com/office/powerpoint/2010/main" val="8937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trips(down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strips(downLeft)">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theme/theme1.xml><?xml version="1.0" encoding="utf-8"?>
<a:theme xmlns:a="http://schemas.openxmlformats.org/drawingml/2006/main" name="Hortonworks_16X9_Template_2016">
  <a:themeElements>
    <a:clrScheme name="Custom 81">
      <a:dk1>
        <a:sysClr val="windowText" lastClr="000000"/>
      </a:dk1>
      <a:lt1>
        <a:srgbClr val="1E1E1E"/>
      </a:lt1>
      <a:dk2>
        <a:srgbClr val="3B8640"/>
      </a:dk2>
      <a:lt2>
        <a:srgbClr val="FFFFFF"/>
      </a:lt2>
      <a:accent1>
        <a:srgbClr val="3FAE2A"/>
      </a:accent1>
      <a:accent2>
        <a:srgbClr val="3DB5E6"/>
      </a:accent2>
      <a:accent3>
        <a:srgbClr val="44697D"/>
      </a:accent3>
      <a:accent4>
        <a:srgbClr val="DAD9D6"/>
      </a:accent4>
      <a:accent5>
        <a:srgbClr val="FF700A"/>
      </a:accent5>
      <a:accent6>
        <a:srgbClr val="FFC61E"/>
      </a:accent6>
      <a:hlink>
        <a:srgbClr val="3DB5E6"/>
      </a:hlink>
      <a:folHlink>
        <a:srgbClr val="4469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solidFill>
            <a:schemeClr val="accent1"/>
          </a:solidFill>
        </a:ln>
        <a:effectLst/>
      </a:spPr>
      <a:bodyPr lIns="182880" tIns="182880" rIns="182880" bIns="182880" rtlCol="0" anchor="ctr" anchorCtr="0">
        <a:noAutofit/>
      </a:bodyPr>
      <a:lstStyle>
        <a:defPPr algn="ctr">
          <a:lnSpc>
            <a:spcPct val="85000"/>
          </a:lnSpc>
          <a:spcBef>
            <a:spcPts val="600"/>
          </a:spcBef>
          <a:defRPr sz="2800" dirty="0" err="1" smtClean="0">
            <a:solidFill>
              <a:schemeClr val="tx2"/>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rtlCol="0" anchor="ctr" anchorCtr="0">
        <a:spAutoFit/>
      </a:bodyPr>
      <a:lstStyle>
        <a:defPPr algn="ctr">
          <a:lnSpc>
            <a:spcPct val="85000"/>
          </a:lnSpc>
          <a:spcBef>
            <a:spcPts val="600"/>
          </a:spcBef>
          <a:defRPr sz="2800" dirty="0" err="1" smtClean="0"/>
        </a:defPPr>
      </a:lstStyle>
    </a:txDef>
  </a:objectDefaults>
  <a:extraClrSchemeLst/>
  <a:extLst>
    <a:ext uri="{05A4C25C-085E-4340-85A3-A5531E510DB2}">
      <thm15:themeFamily xmlns:thm15="http://schemas.microsoft.com/office/thememl/2012/main" name="Hortonworks_16X9_Template_2016_BW1.potx" id="{D49CF724-EE59-402D-8082-7D926FB68B25}" vid="{359A820C-C3BA-4E58-BA80-ECB46B7564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Hortonworks_16X9_Template_2016</Template>
  <TotalTime>6801</TotalTime>
  <Words>2343</Words>
  <Application>Microsoft Macintosh PowerPoint</Application>
  <PresentationFormat>Custom</PresentationFormat>
  <Paragraphs>388</Paragraphs>
  <Slides>48</Slides>
  <Notes>29</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Arial</vt:lpstr>
      <vt:lpstr>Cabin Medium</vt:lpstr>
      <vt:lpstr>Calibri</vt:lpstr>
      <vt:lpstr>Courier</vt:lpstr>
      <vt:lpstr>Lucida Grande</vt:lpstr>
      <vt:lpstr>MS PGothic</vt:lpstr>
      <vt:lpstr>Times New Roman</vt:lpstr>
      <vt:lpstr>Wingdings</vt:lpstr>
      <vt:lpstr>Wingdings 2</vt:lpstr>
      <vt:lpstr>ヒラギノ角ゴ Pro W3</vt:lpstr>
      <vt:lpstr>Hortonworks_16X9_Template_2016</vt:lpstr>
      <vt:lpstr>Introduction to Spark Streaming with NiFi &amp; Kafka</vt:lpstr>
      <vt:lpstr>Agenda</vt:lpstr>
      <vt:lpstr>Data Flow &amp; Streaming Fundamentals</vt:lpstr>
      <vt:lpstr>Modern Data Applications Custom or Off the Shelf</vt:lpstr>
      <vt:lpstr>What is Stream Processing?</vt:lpstr>
      <vt:lpstr>Why is it Important to a Customer?</vt:lpstr>
      <vt:lpstr>Stream Computing Illustrated</vt:lpstr>
      <vt:lpstr>Elements of Streaming</vt:lpstr>
      <vt:lpstr>Actionable Insights Architecture</vt:lpstr>
      <vt:lpstr>Apache Spark Streaming</vt:lpstr>
      <vt:lpstr>Spark Ecosystem</vt:lpstr>
      <vt:lpstr>Spark Streaming</vt:lpstr>
      <vt:lpstr>Spark Streaming</vt:lpstr>
      <vt:lpstr>Spark Streaming</vt:lpstr>
      <vt:lpstr>Transformations on Dstreams - 1 of 2</vt:lpstr>
      <vt:lpstr>Transformations on Dstreams – 2 of 2</vt:lpstr>
      <vt:lpstr>Spark Streaming</vt:lpstr>
      <vt:lpstr>Spark Streaming</vt:lpstr>
      <vt:lpstr>Window Transformations</vt:lpstr>
      <vt:lpstr>Join Operations</vt:lpstr>
      <vt:lpstr>Streaming MLlib</vt:lpstr>
      <vt:lpstr>Checkpointing</vt:lpstr>
      <vt:lpstr>Initialize Streaming Context</vt:lpstr>
      <vt:lpstr>PowerPoint Presentation</vt:lpstr>
      <vt:lpstr>Output Operations on DStreams</vt:lpstr>
      <vt:lpstr>Apache Kafka</vt:lpstr>
      <vt:lpstr>PowerPoint Presentation</vt:lpstr>
      <vt:lpstr>Apache Kafka</vt:lpstr>
      <vt:lpstr>Kafka-Spark Connector Types</vt:lpstr>
      <vt:lpstr>PowerPoint Presentation</vt:lpstr>
      <vt:lpstr>Apache NiFi</vt:lpstr>
      <vt:lpstr>Data Sources</vt:lpstr>
      <vt:lpstr>PowerPoint Presentation</vt:lpstr>
      <vt:lpstr>Apache NiFi High Level Capabilities</vt:lpstr>
      <vt:lpstr>Data Agnosticism</vt:lpstr>
      <vt:lpstr>Apache NiFi Subproject: MiNiFi</vt:lpstr>
      <vt:lpstr>Apache NiFi Managed Dataflow</vt:lpstr>
      <vt:lpstr>PowerPoint Presentation</vt:lpstr>
      <vt:lpstr>The Connected Data Platform</vt:lpstr>
      <vt:lpstr>DEMO</vt:lpstr>
      <vt:lpstr>Do It Yourself Instructions</vt:lpstr>
      <vt:lpstr>Thanks! T: @RobHryniewicz E: rhryniewicz@hortonworks.com</vt:lpstr>
      <vt:lpstr>Extra Slides</vt:lpstr>
      <vt:lpstr>Receiver Reliability</vt:lpstr>
      <vt:lpstr>Approach 1: Receiver Approach</vt:lpstr>
      <vt:lpstr>Approach 2: Direct Approach (No Receivers)</vt:lpstr>
      <vt:lpstr>Demo Help</vt:lpstr>
      <vt:lpstr>Demo Commands</vt:lpstr>
    </vt:vector>
  </TitlesOfParts>
  <Company>Microsoft</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with a Maximum of Three Lines of Copy</dc:title>
  <dc:creator>martin</dc:creator>
  <cp:lastModifiedBy>Robert Hryniewicz</cp:lastModifiedBy>
  <cp:revision>59</cp:revision>
  <dcterms:created xsi:type="dcterms:W3CDTF">2016-03-23T16:01:56Z</dcterms:created>
  <dcterms:modified xsi:type="dcterms:W3CDTF">2016-08-16T18:58:12Z</dcterms:modified>
</cp:coreProperties>
</file>